
<file path=[Content_Types].xml><?xml version="1.0" encoding="utf-8"?>
<Types xmlns="http://schemas.openxmlformats.org/package/2006/content-types">
  <Default Extension="xml" ContentType="application/xml"/>
  <Default Extension="tif" ContentType="image/tiff"/>
  <Default Extension="jpeg" ContentType="image/jpeg"/>
  <Default Extension="tiff" ContentType="image/tiff"/>
  <Default Extension="emf" ContentType="image/x-emf"/>
  <Default Extension="jpg" ContentType="image/jpeg"/>
  <Default Extension="rels" ContentType="application/vnd.openxmlformats-package.relationships+xml"/>
  <Default Extension="wdp" ContentType="image/vnd.ms-photo"/>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5" r:id="rId2"/>
  </p:sldMasterIdLst>
  <p:notesMasterIdLst>
    <p:notesMasterId r:id="rId38"/>
  </p:notesMasterIdLst>
  <p:handoutMasterIdLst>
    <p:handoutMasterId r:id="rId39"/>
  </p:handoutMasterIdLst>
  <p:sldIdLst>
    <p:sldId id="710" r:id="rId3"/>
    <p:sldId id="756" r:id="rId4"/>
    <p:sldId id="539" r:id="rId5"/>
    <p:sldId id="773" r:id="rId6"/>
    <p:sldId id="677" r:id="rId7"/>
    <p:sldId id="573" r:id="rId8"/>
    <p:sldId id="570" r:id="rId9"/>
    <p:sldId id="719" r:id="rId10"/>
    <p:sldId id="669" r:id="rId11"/>
    <p:sldId id="670" r:id="rId12"/>
    <p:sldId id="671" r:id="rId13"/>
    <p:sldId id="763" r:id="rId14"/>
    <p:sldId id="762" r:id="rId15"/>
    <p:sldId id="764" r:id="rId16"/>
    <p:sldId id="765" r:id="rId17"/>
    <p:sldId id="766" r:id="rId18"/>
    <p:sldId id="767" r:id="rId19"/>
    <p:sldId id="768" r:id="rId20"/>
    <p:sldId id="769" r:id="rId21"/>
    <p:sldId id="770" r:id="rId22"/>
    <p:sldId id="757" r:id="rId23"/>
    <p:sldId id="758" r:id="rId24"/>
    <p:sldId id="721" r:id="rId25"/>
    <p:sldId id="722" r:id="rId26"/>
    <p:sldId id="759" r:id="rId27"/>
    <p:sldId id="748" r:id="rId28"/>
    <p:sldId id="637" r:id="rId29"/>
    <p:sldId id="737" r:id="rId30"/>
    <p:sldId id="761" r:id="rId31"/>
    <p:sldId id="749" r:id="rId32"/>
    <p:sldId id="750" r:id="rId33"/>
    <p:sldId id="772" r:id="rId34"/>
    <p:sldId id="752" r:id="rId35"/>
    <p:sldId id="754" r:id="rId36"/>
    <p:sldId id="497"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502">
          <p15:clr>
            <a:srgbClr val="A4A3A4"/>
          </p15:clr>
        </p15:guide>
        <p15:guide id="2" pos="5063">
          <p15:clr>
            <a:srgbClr val="A4A3A4"/>
          </p15:clr>
        </p15:guide>
        <p15:guide id="3" orient="horz" pos="2160">
          <p15:clr>
            <a:srgbClr val="A4A3A4"/>
          </p15:clr>
        </p15:guide>
        <p15:guide id="4"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BA2F"/>
    <a:srgbClr val="408000"/>
    <a:srgbClr val="4896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88862" autoAdjust="0"/>
  </p:normalViewPr>
  <p:slideViewPr>
    <p:cSldViewPr snapToObjects="1" showGuides="1">
      <p:cViewPr>
        <p:scale>
          <a:sx n="70" d="100"/>
          <a:sy n="70" d="100"/>
        </p:scale>
        <p:origin x="-856" y="-576"/>
      </p:cViewPr>
      <p:guideLst>
        <p:guide orient="horz" pos="1502"/>
        <p:guide orient="horz" pos="2160"/>
        <p:guide pos="5063"/>
        <p:guide pos="2880"/>
      </p:guideLst>
    </p:cSldViewPr>
  </p:slideViewPr>
  <p:notesTextViewPr>
    <p:cViewPr>
      <p:scale>
        <a:sx n="100" d="100"/>
        <a:sy n="100" d="100"/>
      </p:scale>
      <p:origin x="0" y="0"/>
    </p:cViewPr>
  </p:notesTextViewPr>
  <p:sorterViewPr>
    <p:cViewPr>
      <p:scale>
        <a:sx n="200" d="100"/>
        <a:sy n="200" d="100"/>
      </p:scale>
      <p:origin x="0" y="17928"/>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notesMaster" Target="notesMasters/notesMaster1.xml"/><Relationship Id="rId39" Type="http://schemas.openxmlformats.org/officeDocument/2006/relationships/handoutMaster" Target="handoutMasters/handout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FE0A88E-A092-F946-B1A9-C6515FDDD1FD}" type="datetimeFigureOut">
              <a:rPr lang="en-US" smtClean="0"/>
              <a:pPr/>
              <a:t>12/18/15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82031F7-4B9E-2540-9E79-A175A7805797}" type="slidenum">
              <a:rPr lang="en-US" smtClean="0"/>
              <a:pPr/>
              <a:t>‹#›</a:t>
            </a:fld>
            <a:endParaRPr lang="en-US"/>
          </a:p>
        </p:txBody>
      </p:sp>
    </p:spTree>
    <p:extLst>
      <p:ext uri="{BB962C8B-B14F-4D97-AF65-F5344CB8AC3E}">
        <p14:creationId xmlns:p14="http://schemas.microsoft.com/office/powerpoint/2010/main" val="39817755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25F01F-16A0-C04E-9C7F-603456665A8D}" type="datetimeFigureOut">
              <a:rPr lang="en-US" smtClean="0"/>
              <a:pPr/>
              <a:t>12/18/15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6CE639-0637-5542-AAFC-1B4BD71D16E9}" type="slidenum">
              <a:rPr lang="en-US" smtClean="0"/>
              <a:pPr/>
              <a:t>‹#›</a:t>
            </a:fld>
            <a:endParaRPr lang="en-US"/>
          </a:p>
        </p:txBody>
      </p:sp>
    </p:spTree>
    <p:extLst>
      <p:ext uri="{BB962C8B-B14F-4D97-AF65-F5344CB8AC3E}">
        <p14:creationId xmlns:p14="http://schemas.microsoft.com/office/powerpoint/2010/main" val="485829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7F61971-D7C8-0440-A1A3-891433DB5574}" type="slidenum">
              <a:rPr lang="en-US" sz="1200"/>
              <a:pPr eaLnBrk="1" hangingPunct="1"/>
              <a:t>1</a:t>
            </a:fld>
            <a:endParaRPr lang="en-US" sz="1200"/>
          </a:p>
        </p:txBody>
      </p:sp>
      <p:sp>
        <p:nvSpPr>
          <p:cNvPr id="16387"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nchor="b"/>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a:fld id="{08190E5D-0B79-194C-8D41-163A8A07C989}" type="slidenum">
              <a:rPr lang="en-US" sz="1200">
                <a:latin typeface="Times" charset="0"/>
              </a:rPr>
              <a:pPr algn="r"/>
              <a:t>1</a:t>
            </a:fld>
            <a:endParaRPr lang="en-US" sz="1200">
              <a:latin typeface="Times" charset="0"/>
            </a:endParaRPr>
          </a:p>
        </p:txBody>
      </p:sp>
      <p:sp>
        <p:nvSpPr>
          <p:cNvPr id="16388"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16389" name="Rectangle 3"/>
          <p:cNvSpPr>
            <a:spLocks noGrp="1" noChangeArrowheads="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lIns="91435" tIns="45718" rIns="91435" bIns="45718"/>
          <a:lstStyle/>
          <a:p>
            <a:pPr eaLnBrk="1" hangingPunct="1"/>
            <a:endParaRPr lang="en-US"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1611818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Shape 3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14" name="Shape 31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r>
              <a:rPr lang="en" sz="1100" b="0" i="0" u="none" strike="noStrike" cap="none" baseline="0">
                <a:solidFill>
                  <a:schemeClr val="dk1"/>
                </a:solidFill>
              </a:rPr>
              <a:t>GRITS aims to enable analysts to investigate potential threats from EID</a:t>
            </a:r>
            <a:r>
              <a:rPr lang="en" sz="1100">
                <a:solidFill>
                  <a:schemeClr val="dk1"/>
                </a:solidFill>
              </a:rPr>
              <a:t>s</a:t>
            </a:r>
            <a:r>
              <a:rPr lang="en" sz="1100" b="0" i="0" u="none" strike="noStrike" cap="none" baseline="0">
                <a:solidFill>
                  <a:schemeClr val="dk1"/>
                </a:solidFill>
              </a:rPr>
              <a:t> with greater speed.</a:t>
            </a:r>
          </a:p>
          <a:p>
            <a:pPr marL="0" marR="0" lvl="0" indent="0" algn="l" rtl="0">
              <a:spcBef>
                <a:spcPts val="0"/>
              </a:spcBef>
              <a:buClr>
                <a:schemeClr val="dk1"/>
              </a:buClr>
              <a:buSzPct val="25000"/>
              <a:buFont typeface="Arial"/>
              <a:buNone/>
            </a:pPr>
            <a:r>
              <a:rPr lang="en" sz="1100" b="0" i="0" u="none" strike="noStrike" cap="none" baseline="0">
                <a:solidFill>
                  <a:schemeClr val="dk1"/>
                </a:solidFill>
              </a:rPr>
              <a:t>To achieve this it automates IR tasks involved in coalescing information about ongoing outbreaks from many sources.</a:t>
            </a:r>
          </a:p>
        </p:txBody>
      </p:sp>
    </p:spTree>
    <p:extLst>
      <p:ext uri="{BB962C8B-B14F-4D97-AF65-F5344CB8AC3E}">
        <p14:creationId xmlns:p14="http://schemas.microsoft.com/office/powerpoint/2010/main" val="1011566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Shape 32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24" name="Shape 32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rgbClr val="222222"/>
              </a:buClr>
              <a:buSzPct val="25000"/>
              <a:buFont typeface="Arial"/>
              <a:buNone/>
            </a:pPr>
            <a:r>
              <a:rPr lang="en" sz="1000">
                <a:solidFill>
                  <a:srgbClr val="222222"/>
                </a:solidFill>
              </a:rPr>
              <a:t>To give an overview of the analytics GRITS provides, I will begin with the </a:t>
            </a:r>
            <a:r>
              <a:rPr lang="en" sz="1000" b="0" i="0" u="none" strike="noStrike" cap="none" baseline="0">
                <a:solidFill>
                  <a:srgbClr val="222222"/>
                </a:solidFill>
              </a:rPr>
              <a:t>Diagnostic Dashboard.</a:t>
            </a:r>
          </a:p>
          <a:p>
            <a:pPr marL="0" marR="0" lvl="0" indent="0" algn="l" rtl="0">
              <a:spcBef>
                <a:spcPts val="0"/>
              </a:spcBef>
              <a:buClr>
                <a:srgbClr val="222222"/>
              </a:buClr>
              <a:buSzPct val="25000"/>
              <a:buFont typeface="Arial"/>
              <a:buNone/>
            </a:pPr>
            <a:r>
              <a:rPr lang="en" sz="1000">
                <a:solidFill>
                  <a:srgbClr val="222222"/>
                </a:solidFill>
              </a:rPr>
              <a:t>The Diagnostic Dashboard</a:t>
            </a:r>
            <a:r>
              <a:rPr lang="en" sz="1000" b="0" i="0" u="none" strike="noStrike" cap="none" baseline="0">
                <a:solidFill>
                  <a:srgbClr val="222222"/>
                </a:solidFill>
              </a:rPr>
              <a:t> is a web-interface that visualizes disease related information </a:t>
            </a:r>
            <a:r>
              <a:rPr lang="en" sz="1000">
                <a:solidFill>
                  <a:srgbClr val="222222"/>
                </a:solidFill>
              </a:rPr>
              <a:t>in</a:t>
            </a:r>
            <a:r>
              <a:rPr lang="en" sz="1000" b="0" i="0" u="none" strike="noStrike" cap="none" baseline="0">
                <a:solidFill>
                  <a:srgbClr val="222222"/>
                </a:solidFill>
              </a:rPr>
              <a:t> individual articles.</a:t>
            </a:r>
          </a:p>
          <a:p>
            <a:pPr marL="0" marR="0" lvl="0" indent="0" algn="l" rtl="0">
              <a:spcBef>
                <a:spcPts val="0"/>
              </a:spcBef>
              <a:buClr>
                <a:srgbClr val="222222"/>
              </a:buClr>
              <a:buSzPct val="25000"/>
              <a:buFont typeface="Arial"/>
              <a:buNone/>
            </a:pPr>
            <a:r>
              <a:rPr lang="en" sz="1000" b="0" i="0" u="none" strike="noStrike" cap="none" baseline="0">
                <a:solidFill>
                  <a:srgbClr val="222222"/>
                </a:solidFill>
              </a:rPr>
              <a:t>It helps with research by launching similar article searches using the extracted information.</a:t>
            </a:r>
          </a:p>
          <a:p>
            <a:pPr marL="0" marR="0" lvl="0" indent="0" algn="l" rtl="0">
              <a:spcBef>
                <a:spcPts val="0"/>
              </a:spcBef>
              <a:buClr>
                <a:srgbClr val="222222"/>
              </a:buClr>
              <a:buFont typeface="Arial"/>
              <a:buNone/>
            </a:pPr>
            <a:endParaRPr/>
          </a:p>
          <a:p>
            <a:pPr marL="0" marR="0" lvl="0" indent="0" algn="l" rtl="0">
              <a:spcBef>
                <a:spcPts val="0"/>
              </a:spcBef>
              <a:buFont typeface="Arial"/>
              <a:buNone/>
            </a:pPr>
            <a:endParaRPr sz="1000" b="0" i="0" u="none" strike="noStrike" cap="none" baseline="0">
              <a:solidFill>
                <a:srgbClr val="222222"/>
              </a:solidFill>
            </a:endParaRPr>
          </a:p>
        </p:txBody>
      </p:sp>
    </p:spTree>
    <p:extLst>
      <p:ext uri="{BB962C8B-B14F-4D97-AF65-F5344CB8AC3E}">
        <p14:creationId xmlns:p14="http://schemas.microsoft.com/office/powerpoint/2010/main" val="14794282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Shape 35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53" name="Shape 35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r>
              <a:rPr lang="en" sz="1100" b="0" i="0" u="none" strike="noStrike" cap="none" baseline="0">
                <a:solidFill>
                  <a:schemeClr val="dk1"/>
                </a:solidFill>
              </a:rPr>
              <a:t>GRITS searches articles for disease related keywords, dates, locations and case counts. These features are highlighted in an annotated article view.</a:t>
            </a:r>
          </a:p>
          <a:p>
            <a:pPr marL="0" marR="0" lvl="0" indent="0" algn="l" rtl="0">
              <a:spcBef>
                <a:spcPts val="0"/>
              </a:spcBef>
              <a:buFont typeface="Arial"/>
              <a:buNone/>
            </a:pPr>
            <a:endParaRPr sz="1100" b="0" i="0" u="none" strike="noStrike" cap="none" baseline="0">
              <a:solidFill>
                <a:schemeClr val="dk1"/>
              </a:solidFill>
            </a:endParaRPr>
          </a:p>
        </p:txBody>
      </p:sp>
    </p:spTree>
    <p:extLst>
      <p:ext uri="{BB962C8B-B14F-4D97-AF65-F5344CB8AC3E}">
        <p14:creationId xmlns:p14="http://schemas.microsoft.com/office/powerpoint/2010/main" val="1184596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Shape 36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62" name="Shape 362"/>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r>
              <a:rPr lang="en" sz="1100" b="0" i="0" u="none" strike="noStrike" cap="none" baseline="0">
                <a:solidFill>
                  <a:schemeClr val="dk1"/>
                </a:solidFill>
              </a:rPr>
              <a:t>The first task GRITS automates is article classification according to the </a:t>
            </a:r>
            <a:r>
              <a:rPr lang="en" sz="1100">
                <a:solidFill>
                  <a:schemeClr val="dk1"/>
                </a:solidFill>
              </a:rPr>
              <a:t>ProMED</a:t>
            </a:r>
            <a:r>
              <a:rPr lang="en" sz="1100" b="0" i="0" u="none" strike="noStrike" cap="none" baseline="0">
                <a:solidFill>
                  <a:schemeClr val="dk1"/>
                </a:solidFill>
              </a:rPr>
              <a:t> disease labels.</a:t>
            </a:r>
          </a:p>
          <a:p>
            <a:pPr marL="0" marR="0" lvl="0" indent="0" algn="l" rtl="0">
              <a:spcBef>
                <a:spcPts val="0"/>
              </a:spcBef>
              <a:buClr>
                <a:schemeClr val="dk1"/>
              </a:buClr>
              <a:buSzPct val="25000"/>
              <a:buFont typeface="Arial"/>
              <a:buNone/>
            </a:pPr>
            <a:r>
              <a:rPr lang="en" sz="1100">
                <a:solidFill>
                  <a:schemeClr val="dk1"/>
                </a:solidFill>
              </a:rPr>
              <a:t>Classification is used to</a:t>
            </a:r>
            <a:r>
              <a:rPr lang="en" sz="1100" b="0" i="0" u="none" strike="noStrike" cap="none" baseline="0">
                <a:solidFill>
                  <a:schemeClr val="dk1"/>
                </a:solidFill>
              </a:rPr>
              <a:t> group reports and it may be able to </a:t>
            </a:r>
            <a:r>
              <a:rPr lang="en" sz="1100">
                <a:solidFill>
                  <a:schemeClr val="dk1"/>
                </a:solidFill>
              </a:rPr>
              <a:t>help users hypothesize</a:t>
            </a:r>
            <a:r>
              <a:rPr lang="en" sz="1100" b="0" i="0" u="none" strike="noStrike" cap="none" baseline="0">
                <a:solidFill>
                  <a:schemeClr val="dk1"/>
                </a:solidFill>
              </a:rPr>
              <a:t> about the causes of symptoms in articles with unknown diseases.</a:t>
            </a:r>
          </a:p>
          <a:p>
            <a:pPr marL="0" marR="0" lvl="0" indent="0" algn="l" rtl="0">
              <a:spcBef>
                <a:spcPts val="0"/>
              </a:spcBef>
              <a:buFont typeface="Arial"/>
              <a:buNone/>
            </a:pPr>
            <a:endParaRPr sz="1100" b="0" i="0" u="none" strike="noStrike" cap="none" baseline="0">
              <a:solidFill>
                <a:schemeClr val="dk1"/>
              </a:solidFill>
            </a:endParaRPr>
          </a:p>
        </p:txBody>
      </p:sp>
    </p:spTree>
    <p:extLst>
      <p:ext uri="{BB962C8B-B14F-4D97-AF65-F5344CB8AC3E}">
        <p14:creationId xmlns:p14="http://schemas.microsoft.com/office/powerpoint/2010/main" val="1949043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smtClean="0"/>
              <a:t>After outbreaks are identified, we predict where</a:t>
            </a:r>
            <a:r>
              <a:rPr lang="en-US" sz="1800" baseline="0" dirty="0" smtClean="0"/>
              <a:t> infected travelers are traveling via aircraft.  Darker shades and thicker lines represent the highest risk or most likely cities to receive infected passengers.  The arrows represent direction of travel and the magnitude of risk.</a:t>
            </a:r>
            <a:endParaRPr lang="en-US" sz="1800" dirty="0"/>
          </a:p>
        </p:txBody>
      </p:sp>
      <p:sp>
        <p:nvSpPr>
          <p:cNvPr id="4" name="Slide Number Placeholder 3"/>
          <p:cNvSpPr>
            <a:spLocks noGrp="1"/>
          </p:cNvSpPr>
          <p:nvPr>
            <p:ph type="sldNum" sz="quarter" idx="10"/>
          </p:nvPr>
        </p:nvSpPr>
        <p:spPr/>
        <p:txBody>
          <a:bodyPr/>
          <a:lstStyle/>
          <a:p>
            <a:fld id="{4B329301-2BB0-1345-B36D-D35B9410CBA8}" type="slidenum">
              <a:rPr lang="en-US" smtClean="0"/>
              <a:t>19</a:t>
            </a:fld>
            <a:endParaRPr lang="en-US"/>
          </a:p>
        </p:txBody>
      </p:sp>
    </p:spTree>
    <p:extLst>
      <p:ext uri="{BB962C8B-B14F-4D97-AF65-F5344CB8AC3E}">
        <p14:creationId xmlns:p14="http://schemas.microsoft.com/office/powerpoint/2010/main" val="25037197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Shape 4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64" name="Shape 46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SzPct val="25000"/>
              <a:buFont typeface="Arial"/>
              <a:buNone/>
            </a:pPr>
            <a:endParaRPr lang="en" sz="1100" b="0" i="0" u="none" strike="noStrike" cap="none" baseline="0" dirty="0"/>
          </a:p>
        </p:txBody>
      </p:sp>
    </p:spTree>
    <p:extLst>
      <p:ext uri="{BB962C8B-B14F-4D97-AF65-F5344CB8AC3E}">
        <p14:creationId xmlns:p14="http://schemas.microsoft.com/office/powerpoint/2010/main" val="18485003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DD84B0-FA0F-4B85-BC97-E790FECACB58}" type="slidenum">
              <a:rPr lang="en-US" smtClean="0"/>
              <a:t>26</a:t>
            </a:fld>
            <a:endParaRPr lang="en-US"/>
          </a:p>
        </p:txBody>
      </p:sp>
    </p:spTree>
    <p:extLst>
      <p:ext uri="{BB962C8B-B14F-4D97-AF65-F5344CB8AC3E}">
        <p14:creationId xmlns:p14="http://schemas.microsoft.com/office/powerpoint/2010/main" val="3061910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Market network analysis</a:t>
            </a:r>
          </a:p>
          <a:p>
            <a:r>
              <a:rPr lang="en-US" dirty="0" smtClean="0"/>
              <a:t>Viewing markets as connected through the wildlife and pathogens they might share.</a:t>
            </a:r>
          </a:p>
          <a:p>
            <a:endParaRPr lang="en-US" dirty="0" smtClean="0"/>
          </a:p>
          <a:p>
            <a:r>
              <a:rPr lang="en-US" b="1" dirty="0" smtClean="0"/>
              <a:t>Market centrality (risk</a:t>
            </a:r>
            <a:r>
              <a:rPr lang="en-US" b="1" baseline="0" dirty="0" smtClean="0"/>
              <a:t> index)</a:t>
            </a:r>
            <a:endParaRPr lang="en-US" b="1" dirty="0" smtClean="0"/>
          </a:p>
          <a:p>
            <a:endParaRPr lang="en-US" dirty="0" smtClean="0"/>
          </a:p>
          <a:p>
            <a:r>
              <a:rPr lang="en-US" dirty="0" smtClean="0"/>
              <a:t>How connected is a given market with other markets in the network? Centrality Is a measure of the importance of a given market.</a:t>
            </a:r>
          </a:p>
          <a:p>
            <a:r>
              <a:rPr lang="en-US" dirty="0" smtClean="0"/>
              <a:t>	Centrality </a:t>
            </a:r>
            <a:r>
              <a:rPr lang="en-US" dirty="0" err="1" smtClean="0"/>
              <a:t>covaries</a:t>
            </a:r>
            <a:r>
              <a:rPr lang="en-US" dirty="0" smtClean="0"/>
              <a:t> with both species and viruses diversity in the market</a:t>
            </a:r>
          </a:p>
          <a:p>
            <a:endParaRPr lang="en-US" dirty="0" smtClean="0"/>
          </a:p>
          <a:p>
            <a:r>
              <a:rPr lang="en-US" smtClean="0"/>
              <a:t>Centrality</a:t>
            </a:r>
            <a:r>
              <a:rPr lang="en-US" baseline="0" smtClean="0"/>
              <a:t> could </a:t>
            </a:r>
            <a:r>
              <a:rPr lang="en-US" smtClean="0"/>
              <a:t>be </a:t>
            </a:r>
            <a:r>
              <a:rPr lang="en-US" dirty="0" smtClean="0"/>
              <a:t>used to estimate the role of markets as a source of EIDs to humans </a:t>
            </a:r>
          </a:p>
          <a:p>
            <a:endParaRPr lang="en-US" dirty="0"/>
          </a:p>
        </p:txBody>
      </p:sp>
      <p:sp>
        <p:nvSpPr>
          <p:cNvPr id="4" name="Slide Number Placeholder 3"/>
          <p:cNvSpPr>
            <a:spLocks noGrp="1"/>
          </p:cNvSpPr>
          <p:nvPr>
            <p:ph type="sldNum" sz="quarter" idx="10"/>
          </p:nvPr>
        </p:nvSpPr>
        <p:spPr/>
        <p:txBody>
          <a:bodyPr/>
          <a:lstStyle/>
          <a:p>
            <a:fld id="{2AA36611-CF0A-434A-AD76-8979A6A67FA5}" type="slidenum">
              <a:rPr lang="en-US" smtClean="0"/>
              <a:t>28</a:t>
            </a:fld>
            <a:endParaRPr lang="en-US"/>
          </a:p>
        </p:txBody>
      </p:sp>
    </p:spTree>
    <p:extLst>
      <p:ext uri="{BB962C8B-B14F-4D97-AF65-F5344CB8AC3E}">
        <p14:creationId xmlns:p14="http://schemas.microsoft.com/office/powerpoint/2010/main" val="17854704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1) Land conversion schedule when just considering benefits and costs of oil palm operations  (this is the `private optimum` because all that is included is what matters to industry. )</a:t>
            </a:r>
          </a:p>
          <a:p>
            <a:r>
              <a:rPr lang="en-US" sz="1200" kern="1200" dirty="0" smtClean="0">
                <a:solidFill>
                  <a:schemeClr val="tx1"/>
                </a:solidFill>
                <a:latin typeface="+mn-lt"/>
                <a:ea typeface="+mn-ea"/>
                <a:cs typeface="+mn-cs"/>
              </a:rPr>
              <a:t>2) Land conversion schedule when considering benefits and costs of oil palm operations AND ecosystem services (this and 3) are socially optimal)</a:t>
            </a:r>
          </a:p>
          <a:p>
            <a:r>
              <a:rPr lang="en-US" sz="1200" kern="1200" dirty="0" smtClean="0">
                <a:solidFill>
                  <a:schemeClr val="tx1"/>
                </a:solidFill>
                <a:latin typeface="+mn-lt"/>
                <a:ea typeface="+mn-ea"/>
                <a:cs typeface="+mn-cs"/>
              </a:rPr>
              <a:t>3) Land conversion schedule considering everything,  benefits and costs of oil palm operations AND ecosystem services AND disease.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This include taxes and worker wages in the private optimum. </a:t>
            </a:r>
          </a:p>
          <a:p>
            <a:r>
              <a:rPr lang="en-US" sz="1200" kern="1200" dirty="0" smtClean="0">
                <a:solidFill>
                  <a:schemeClr val="tx1"/>
                </a:solidFill>
                <a:latin typeface="+mn-lt"/>
                <a:ea typeface="+mn-ea"/>
                <a:cs typeface="+mn-cs"/>
              </a:rPr>
              <a:t>Taxes are </a:t>
            </a:r>
            <a:r>
              <a:rPr lang="en-US" sz="1200" b="1" kern="1200" dirty="0" smtClean="0">
                <a:solidFill>
                  <a:schemeClr val="tx1"/>
                </a:solidFill>
                <a:latin typeface="+mn-lt"/>
                <a:ea typeface="+mn-ea"/>
                <a:cs typeface="+mn-cs"/>
              </a:rPr>
              <a:t>not</a:t>
            </a:r>
            <a:r>
              <a:rPr lang="en-US" sz="1200" b="0" kern="1200" dirty="0" smtClean="0">
                <a:solidFill>
                  <a:schemeClr val="tx1"/>
                </a:solidFill>
                <a:latin typeface="+mn-lt"/>
                <a:ea typeface="+mn-ea"/>
                <a:cs typeface="+mn-cs"/>
              </a:rPr>
              <a:t> included in the social optima because those are simulated from the government’s perspective.  </a:t>
            </a:r>
          </a:p>
          <a:p>
            <a:r>
              <a:rPr lang="en-US" sz="1200" b="0" kern="1200" dirty="0" smtClean="0">
                <a:solidFill>
                  <a:schemeClr val="tx1"/>
                </a:solidFill>
                <a:latin typeface="+mn-lt"/>
                <a:ea typeface="+mn-ea"/>
                <a:cs typeface="+mn-cs"/>
              </a:rPr>
              <a:t>Taxes are “losses” to businesses but revenue to government.</a:t>
            </a:r>
            <a:endParaRPr lang="en-US" dirty="0"/>
          </a:p>
        </p:txBody>
      </p:sp>
      <p:sp>
        <p:nvSpPr>
          <p:cNvPr id="4" name="Slide Number Placeholder 3"/>
          <p:cNvSpPr>
            <a:spLocks noGrp="1"/>
          </p:cNvSpPr>
          <p:nvPr>
            <p:ph type="sldNum" sz="quarter" idx="10"/>
          </p:nvPr>
        </p:nvSpPr>
        <p:spPr/>
        <p:txBody>
          <a:bodyPr/>
          <a:lstStyle/>
          <a:p>
            <a:fld id="{CD98420A-7A72-6F4F-B23D-53CFD85D6C37}" type="slidenum">
              <a:rPr lang="en-US" smtClean="0"/>
              <a:t>32</a:t>
            </a:fld>
            <a:endParaRPr lang="en-US"/>
          </a:p>
        </p:txBody>
      </p:sp>
    </p:spTree>
    <p:extLst>
      <p:ext uri="{BB962C8B-B14F-4D97-AF65-F5344CB8AC3E}">
        <p14:creationId xmlns:p14="http://schemas.microsoft.com/office/powerpoint/2010/main" val="4650479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$6.18 billion was requested by the White House for Ebola emergency funding in November 2014. This funding included $4.6 billion for immediate response consisting of investments to fortify domestic public health systems, contain and mitigate the epidemic in West Africa, speed procurement and testing of vaccines and therapeutics and reduce the risk to Americans by building prevention and detection capacity in vulnerable countries. It also established a  $1.54 billion contingency fund to ensure resources were available as the situation evolved, support domestic control efforts, expand monitoring, vaccinate healthcare workers and enhance global health security efforts. The funding was divided by agency as shown below.  </a:t>
            </a:r>
          </a:p>
          <a:p>
            <a:endParaRPr lang="en-US" dirty="0"/>
          </a:p>
        </p:txBody>
      </p:sp>
      <p:sp>
        <p:nvSpPr>
          <p:cNvPr id="4" name="Slide Number Placeholder 3"/>
          <p:cNvSpPr>
            <a:spLocks noGrp="1"/>
          </p:cNvSpPr>
          <p:nvPr>
            <p:ph type="sldNum" sz="quarter" idx="10"/>
          </p:nvPr>
        </p:nvSpPr>
        <p:spPr/>
        <p:txBody>
          <a:bodyPr/>
          <a:lstStyle/>
          <a:p>
            <a:fld id="{B4F25687-D0B3-42B0-BE67-C5D9CF6C4016}" type="slidenum">
              <a:rPr lang="en-US" smtClean="0"/>
              <a:pPr/>
              <a:t>33</a:t>
            </a:fld>
            <a:endParaRPr lang="en-US"/>
          </a:p>
        </p:txBody>
      </p:sp>
    </p:spTree>
    <p:extLst>
      <p:ext uri="{BB962C8B-B14F-4D97-AF65-F5344CB8AC3E}">
        <p14:creationId xmlns:p14="http://schemas.microsoft.com/office/powerpoint/2010/main" val="3773704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screened 1,093 samples (urine and swab throats) from </a:t>
            </a:r>
            <a:r>
              <a:rPr lang="en-US" dirty="0" err="1"/>
              <a:t>Pteropus</a:t>
            </a:r>
            <a:r>
              <a:rPr lang="en-US" dirty="0"/>
              <a:t> </a:t>
            </a:r>
            <a:r>
              <a:rPr lang="en-US" dirty="0" err="1"/>
              <a:t>giganteus</a:t>
            </a:r>
            <a:r>
              <a:rPr lang="en-US" dirty="0"/>
              <a:t> (fruit bat species) from Bangladesh for seven viral families:  </a:t>
            </a:r>
            <a:r>
              <a:rPr lang="en-US" dirty="0" err="1"/>
              <a:t>Paramyxovirus</a:t>
            </a:r>
            <a:r>
              <a:rPr lang="en-US" dirty="0"/>
              <a:t>, Coronavirus, Adenovirus, </a:t>
            </a:r>
            <a:r>
              <a:rPr lang="en-US" dirty="0" err="1"/>
              <a:t>Astrovirus</a:t>
            </a:r>
            <a:r>
              <a:rPr lang="en-US" dirty="0"/>
              <a:t>, and Herpes virus, </a:t>
            </a:r>
            <a:r>
              <a:rPr lang="en-US" dirty="0" err="1"/>
              <a:t>Polyoma</a:t>
            </a:r>
            <a:r>
              <a:rPr lang="en-US" dirty="0"/>
              <a:t> virus and Boca virus. Viruses’ discovery curves were refined to estimate the number of unknown viruses and the maximum number of viruses expected. This method also let us estimate the number of samples are necessary to test to identify the maximum number of unknown viruses or to calculate any proportion of the expected maximum number of species. </a:t>
            </a:r>
          </a:p>
          <a:p>
            <a:r>
              <a:rPr lang="en-US" dirty="0"/>
              <a:t> </a:t>
            </a:r>
          </a:p>
          <a:p>
            <a:r>
              <a:rPr lang="en-US" dirty="0"/>
              <a:t>The figure above shows the number of samples versus the number of new viruses. The actual number of new viruses found in each sample is show in red. The number of new viruses discover in these samples is 44. The estimated discovery curve is shown in black. The blue line is the Cha2 estimator, used to calculate the maximum number of new viruses. In this case we expect to find 58 new species of viruses, in order to identify 100% of the new viruses a total of 7,079 samples will need to be tested. However, if we aim to identify 80% of the new species a little more than 1,300 samples are need it.</a:t>
            </a:r>
          </a:p>
          <a:p>
            <a:r>
              <a:rPr lang="en-US" dirty="0"/>
              <a:t> </a:t>
            </a:r>
          </a:p>
          <a:p>
            <a:r>
              <a:rPr lang="en-US" dirty="0"/>
              <a:t>This methodology will be applied to other species and other regions. Based on this we will be able to develop optimal surveillance strategies.</a:t>
            </a:r>
          </a:p>
          <a:p>
            <a:r>
              <a:rPr lang="en-US" dirty="0"/>
              <a:t> </a:t>
            </a:r>
          </a:p>
          <a:p>
            <a:endParaRPr lang="en-US" dirty="0"/>
          </a:p>
        </p:txBody>
      </p:sp>
      <p:sp>
        <p:nvSpPr>
          <p:cNvPr id="4" name="Slide Number Placeholder 3"/>
          <p:cNvSpPr>
            <a:spLocks noGrp="1"/>
          </p:cNvSpPr>
          <p:nvPr>
            <p:ph type="sldNum" sz="quarter" idx="10"/>
          </p:nvPr>
        </p:nvSpPr>
        <p:spPr/>
        <p:txBody>
          <a:bodyPr/>
          <a:lstStyle/>
          <a:p>
            <a:fld id="{0EED1648-47A4-B447-B8FC-7D4B7DE775D1}"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1839177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100">
                <a:solidFill>
                  <a:schemeClr val="tx1"/>
                </a:solidFill>
                <a:latin typeface="Times New Roman" pitchFamily="18" charset="0"/>
              </a:defRPr>
            </a:lvl1pPr>
            <a:lvl2pPr marL="641428" indent="-246704" eaLnBrk="0" hangingPunct="0">
              <a:defRPr sz="2100">
                <a:solidFill>
                  <a:schemeClr val="tx1"/>
                </a:solidFill>
                <a:latin typeface="Times New Roman" pitchFamily="18" charset="0"/>
              </a:defRPr>
            </a:lvl2pPr>
            <a:lvl3pPr marL="986811" indent="-197362" eaLnBrk="0" hangingPunct="0">
              <a:defRPr sz="2100">
                <a:solidFill>
                  <a:schemeClr val="tx1"/>
                </a:solidFill>
                <a:latin typeface="Times New Roman" pitchFamily="18" charset="0"/>
              </a:defRPr>
            </a:lvl3pPr>
            <a:lvl4pPr marL="1381537" indent="-197362" eaLnBrk="0" hangingPunct="0">
              <a:defRPr sz="2100">
                <a:solidFill>
                  <a:schemeClr val="tx1"/>
                </a:solidFill>
                <a:latin typeface="Times New Roman" pitchFamily="18" charset="0"/>
              </a:defRPr>
            </a:lvl4pPr>
            <a:lvl5pPr marL="1776261" indent="-197362" eaLnBrk="0" hangingPunct="0">
              <a:defRPr sz="2100">
                <a:solidFill>
                  <a:schemeClr val="tx1"/>
                </a:solidFill>
                <a:latin typeface="Times New Roman" pitchFamily="18" charset="0"/>
              </a:defRPr>
            </a:lvl5pPr>
            <a:lvl6pPr marL="2170986" indent="-197362" eaLnBrk="0" fontAlgn="base" hangingPunct="0">
              <a:spcBef>
                <a:spcPct val="0"/>
              </a:spcBef>
              <a:spcAft>
                <a:spcPct val="0"/>
              </a:spcAft>
              <a:defRPr sz="2100">
                <a:solidFill>
                  <a:schemeClr val="tx1"/>
                </a:solidFill>
                <a:latin typeface="Times New Roman" pitchFamily="18" charset="0"/>
              </a:defRPr>
            </a:lvl6pPr>
            <a:lvl7pPr marL="2565710" indent="-197362" eaLnBrk="0" fontAlgn="base" hangingPunct="0">
              <a:spcBef>
                <a:spcPct val="0"/>
              </a:spcBef>
              <a:spcAft>
                <a:spcPct val="0"/>
              </a:spcAft>
              <a:defRPr sz="2100">
                <a:solidFill>
                  <a:schemeClr val="tx1"/>
                </a:solidFill>
                <a:latin typeface="Times New Roman" pitchFamily="18" charset="0"/>
              </a:defRPr>
            </a:lvl7pPr>
            <a:lvl8pPr marL="2960435" indent="-197362" eaLnBrk="0" fontAlgn="base" hangingPunct="0">
              <a:spcBef>
                <a:spcPct val="0"/>
              </a:spcBef>
              <a:spcAft>
                <a:spcPct val="0"/>
              </a:spcAft>
              <a:defRPr sz="2100">
                <a:solidFill>
                  <a:schemeClr val="tx1"/>
                </a:solidFill>
                <a:latin typeface="Times New Roman" pitchFamily="18" charset="0"/>
              </a:defRPr>
            </a:lvl8pPr>
            <a:lvl9pPr marL="3355160" indent="-197362" eaLnBrk="0" fontAlgn="base" hangingPunct="0">
              <a:spcBef>
                <a:spcPct val="0"/>
              </a:spcBef>
              <a:spcAft>
                <a:spcPct val="0"/>
              </a:spcAft>
              <a:defRPr sz="2100">
                <a:solidFill>
                  <a:schemeClr val="tx1"/>
                </a:solidFill>
                <a:latin typeface="Times New Roman" pitchFamily="18" charset="0"/>
              </a:defRPr>
            </a:lvl9pPr>
          </a:lstStyle>
          <a:p>
            <a:pPr eaLnBrk="1" hangingPunct="1"/>
            <a:fld id="{ECB4B1E5-5AE4-4F87-BE82-2900C5B5B2A4}" type="slidenum">
              <a:rPr lang="en-US" sz="1000"/>
              <a:pPr eaLnBrk="1" hangingPunct="1"/>
              <a:t>34</a:t>
            </a:fld>
            <a:endParaRPr lang="en-US" sz="1000"/>
          </a:p>
        </p:txBody>
      </p:sp>
      <p:sp>
        <p:nvSpPr>
          <p:cNvPr id="179203" name="Rectangle 2"/>
          <p:cNvSpPr>
            <a:spLocks noGrp="1" noRot="1" noChangeAspect="1" noChangeArrowheads="1" noTextEdit="1"/>
          </p:cNvSpPr>
          <p:nvPr>
            <p:ph type="sldImg"/>
          </p:nvPr>
        </p:nvSpPr>
        <p:spPr>
          <a:xfrm>
            <a:off x="1720850" y="685800"/>
            <a:ext cx="3416300" cy="2563813"/>
          </a:xfrm>
          <a:ln/>
        </p:spPr>
      </p:sp>
      <p:sp>
        <p:nvSpPr>
          <p:cNvPr id="179204" name="Rectangle 3"/>
          <p:cNvSpPr>
            <a:spLocks noGrp="1" noChangeArrowheads="1"/>
          </p:cNvSpPr>
          <p:nvPr>
            <p:ph type="body" idx="1"/>
          </p:nvPr>
        </p:nvSpPr>
        <p:spPr>
          <a:xfrm>
            <a:off x="383645" y="3387242"/>
            <a:ext cx="6255769" cy="5155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1364323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6CE639-0637-5542-AAFC-1B4BD71D16E9}" type="slidenum">
              <a:rPr lang="en-US" smtClean="0"/>
              <a:pPr/>
              <a:t>5</a:t>
            </a:fld>
            <a:endParaRPr lang="en-US"/>
          </a:p>
        </p:txBody>
      </p:sp>
    </p:spTree>
    <p:extLst>
      <p:ext uri="{BB962C8B-B14F-4D97-AF65-F5344CB8AC3E}">
        <p14:creationId xmlns:p14="http://schemas.microsoft.com/office/powerpoint/2010/main" val="25366283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5862A7-F4DB-D640-8750-953AC90F442D}" type="slidenum">
              <a:rPr lang="en-US" smtClean="0"/>
              <a:t>6</a:t>
            </a:fld>
            <a:endParaRPr lang="en-US"/>
          </a:p>
        </p:txBody>
      </p:sp>
    </p:spTree>
    <p:extLst>
      <p:ext uri="{BB962C8B-B14F-4D97-AF65-F5344CB8AC3E}">
        <p14:creationId xmlns:p14="http://schemas.microsoft.com/office/powerpoint/2010/main" val="1068025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FD097-F9CB-1B47-8119-4D42C3674028}" type="slidenum">
              <a:rPr lang="en-US" smtClean="0"/>
              <a:t>7</a:t>
            </a:fld>
            <a:endParaRPr lang="en-US" dirty="0"/>
          </a:p>
        </p:txBody>
      </p:sp>
    </p:spTree>
    <p:extLst>
      <p:ext uri="{BB962C8B-B14F-4D97-AF65-F5344CB8AC3E}">
        <p14:creationId xmlns:p14="http://schemas.microsoft.com/office/powerpoint/2010/main" val="4260982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ED1648-47A4-B447-B8FC-7D4B7DE775D1}" type="slidenum">
              <a:rPr lang="en-US" smtClean="0"/>
              <a:t>10</a:t>
            </a:fld>
            <a:endParaRPr lang="en-US"/>
          </a:p>
        </p:txBody>
      </p:sp>
    </p:spTree>
    <p:extLst>
      <p:ext uri="{BB962C8B-B14F-4D97-AF65-F5344CB8AC3E}">
        <p14:creationId xmlns:p14="http://schemas.microsoft.com/office/powerpoint/2010/main" val="19215959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66" name="Shape 266"/>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r>
              <a:rPr lang="en-US" baseline="0" dirty="0" smtClean="0"/>
              <a:t>Disease prevalence is low – hard to detect -  </a:t>
            </a:r>
          </a:p>
          <a:p>
            <a:pPr>
              <a:spcBef>
                <a:spcPts val="0"/>
              </a:spcBef>
              <a:buNone/>
            </a:pPr>
            <a:r>
              <a:rPr lang="en-US" baseline="0" dirty="0" smtClean="0"/>
              <a:t>many people and companies are collecting infectious disease data, mobile and web apps, </a:t>
            </a:r>
          </a:p>
        </p:txBody>
      </p:sp>
    </p:spTree>
    <p:extLst>
      <p:ext uri="{BB962C8B-B14F-4D97-AF65-F5344CB8AC3E}">
        <p14:creationId xmlns:p14="http://schemas.microsoft.com/office/powerpoint/2010/main" val="1591535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Data from</a:t>
            </a:r>
            <a:r>
              <a:rPr lang="en-US" baseline="0" dirty="0" smtClean="0"/>
              <a:t> </a:t>
            </a:r>
            <a:r>
              <a:rPr lang="en-US" dirty="0" smtClean="0"/>
              <a:t>NGOs,</a:t>
            </a:r>
            <a:r>
              <a:rPr lang="en-US" baseline="0" dirty="0" smtClean="0"/>
              <a:t> government agencies, and academia can be combined to detect, diagnose, report, and respond to infectious diseases outbreaks.  </a:t>
            </a:r>
            <a:endParaRPr lang="en-US" baseline="0" dirty="0" smtClean="0"/>
          </a:p>
          <a:p>
            <a:endParaRPr lang="en-US" baseline="0" dirty="0" smtClean="0"/>
          </a:p>
          <a:p>
            <a:r>
              <a:rPr lang="en-US" baseline="0" dirty="0" smtClean="0"/>
              <a:t>Data is time consuming &amp; costly to clean.  </a:t>
            </a:r>
          </a:p>
          <a:p>
            <a:endParaRPr lang="en-US" baseline="0" dirty="0" smtClean="0"/>
          </a:p>
          <a:p>
            <a:r>
              <a:rPr lang="en-US" baseline="0" dirty="0" smtClean="0"/>
              <a:t>Cleans, combines, and joins data for analysis – and    De - identifies the data to maintain privacy</a:t>
            </a:r>
            <a:endParaRPr lang="en-US" dirty="0"/>
          </a:p>
        </p:txBody>
      </p:sp>
      <p:sp>
        <p:nvSpPr>
          <p:cNvPr id="4" name="Slide Number Placeholder 3"/>
          <p:cNvSpPr>
            <a:spLocks noGrp="1"/>
          </p:cNvSpPr>
          <p:nvPr>
            <p:ph type="sldNum" sz="quarter" idx="10"/>
          </p:nvPr>
        </p:nvSpPr>
        <p:spPr/>
        <p:txBody>
          <a:bodyPr/>
          <a:lstStyle/>
          <a:p>
            <a:fld id="{4B329301-2BB0-1345-B36D-D35B9410CBA8}" type="slidenum">
              <a:rPr lang="en-US" smtClean="0"/>
              <a:t>13</a:t>
            </a:fld>
            <a:endParaRPr lang="en-US"/>
          </a:p>
        </p:txBody>
      </p:sp>
    </p:spTree>
    <p:extLst>
      <p:ext uri="{BB962C8B-B14F-4D97-AF65-F5344CB8AC3E}">
        <p14:creationId xmlns:p14="http://schemas.microsoft.com/office/powerpoint/2010/main" val="3541756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Shape 27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80" name="Shape 280"/>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r>
              <a:rPr lang="en" sz="1100" b="0" i="0" u="none" strike="noStrike" cap="none" baseline="0">
                <a:solidFill>
                  <a:schemeClr val="dk1"/>
                </a:solidFill>
              </a:rPr>
              <a:t>GRITS is a biosurveillance application intended to monitor and analyze textual data sources (such as, news articles) for information about emerging infectious diseases</a:t>
            </a:r>
            <a:r>
              <a:rPr lang="en" sz="1100">
                <a:solidFill>
                  <a:schemeClr val="dk1"/>
                </a:solidFill>
              </a:rPr>
              <a:t> using natural language processing. </a:t>
            </a:r>
          </a:p>
        </p:txBody>
      </p:sp>
    </p:spTree>
    <p:extLst>
      <p:ext uri="{BB962C8B-B14F-4D97-AF65-F5344CB8AC3E}">
        <p14:creationId xmlns:p14="http://schemas.microsoft.com/office/powerpoint/2010/main" val="366715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tiff"/></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95777" y="2459561"/>
            <a:ext cx="6622639" cy="757766"/>
          </a:xfrm>
        </p:spPr>
        <p:txBody>
          <a:bodyPr anchor="t">
            <a:normAutofit/>
          </a:bodyPr>
          <a:lstStyle>
            <a:lvl1pPr algn="r">
              <a:defRPr sz="3200" b="1" cap="none">
                <a:solidFill>
                  <a:schemeClr val="tx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495777" y="3358438"/>
            <a:ext cx="6622639" cy="549863"/>
          </a:xfrm>
        </p:spPr>
        <p:txBody>
          <a:bodyPr anchor="b"/>
          <a:lstStyle>
            <a:lvl1pPr marL="0" indent="0" algn="r">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pic>
        <p:nvPicPr>
          <p:cNvPr id="7" name="Picture 6" descr="EHA_logo_RGB_MS"/>
          <p:cNvPicPr>
            <a:picLocks noChangeAspect="1" noChangeArrowheads="1"/>
          </p:cNvPicPr>
          <p:nvPr userDrawn="1"/>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contrast="-24000"/>
                    </a14:imgEffect>
                  </a14:imgLayer>
                </a14:imgProps>
              </a:ext>
            </a:extLst>
          </a:blip>
          <a:srcRect/>
          <a:stretch>
            <a:fillRect/>
          </a:stretch>
        </p:blipFill>
        <p:spPr bwMode="auto">
          <a:xfrm>
            <a:off x="521245" y="634528"/>
            <a:ext cx="7495517" cy="1906038"/>
          </a:xfrm>
          <a:prstGeom prst="rect">
            <a:avLst/>
          </a:prstGeom>
          <a:noFill/>
          <a:ln w="9525">
            <a:noFill/>
            <a:miter lim="800000"/>
            <a:headEnd/>
            <a:tailEnd/>
          </a:ln>
        </p:spPr>
      </p:pic>
      <p:sp>
        <p:nvSpPr>
          <p:cNvPr id="8" name="Title 1"/>
          <p:cNvSpPr txBox="1">
            <a:spLocks/>
          </p:cNvSpPr>
          <p:nvPr userDrawn="1"/>
        </p:nvSpPr>
        <p:spPr>
          <a:xfrm>
            <a:off x="389417" y="5085132"/>
            <a:ext cx="6053291" cy="1470025"/>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rgbClr val="408000"/>
                </a:solidFill>
                <a:effectLst/>
                <a:uLnTx/>
                <a:uFillTx/>
                <a:latin typeface="Georgia"/>
                <a:ea typeface="+mj-ea"/>
                <a:cs typeface="Georgia"/>
              </a:rPr>
              <a:t>Local</a:t>
            </a:r>
            <a:r>
              <a:rPr kumimoji="0" lang="en-US" sz="2400" b="1" i="0" u="none" strike="noStrike" kern="1200" cap="none" spc="0" normalizeH="0" noProof="0" dirty="0" smtClean="0">
                <a:ln>
                  <a:noFill/>
                </a:ln>
                <a:solidFill>
                  <a:srgbClr val="408000"/>
                </a:solidFill>
                <a:effectLst/>
                <a:uLnTx/>
                <a:uFillTx/>
                <a:latin typeface="Georgia"/>
                <a:ea typeface="+mj-ea"/>
                <a:cs typeface="Georgia"/>
              </a:rPr>
              <a:t> conservation.</a:t>
            </a:r>
          </a:p>
          <a:p>
            <a:pPr marL="0" marR="0" lvl="0" indent="0" algn="l" defTabSz="457200" rtl="0" eaLnBrk="1" fontAlgn="auto" latinLnBrk="0" hangingPunct="1">
              <a:lnSpc>
                <a:spcPct val="100000"/>
              </a:lnSpc>
              <a:spcBef>
                <a:spcPct val="0"/>
              </a:spcBef>
              <a:spcAft>
                <a:spcPts val="0"/>
              </a:spcAft>
              <a:buClrTx/>
              <a:buSzTx/>
              <a:buFontTx/>
              <a:buNone/>
              <a:tabLst/>
              <a:defRPr/>
            </a:pPr>
            <a:r>
              <a:rPr lang="en-US" sz="2400" b="1" baseline="0" dirty="0" smtClean="0">
                <a:solidFill>
                  <a:srgbClr val="408000"/>
                </a:solidFill>
                <a:latin typeface="Georgia"/>
                <a:ea typeface="+mj-ea"/>
                <a:cs typeface="Georgia"/>
              </a:rPr>
              <a:t>Global</a:t>
            </a:r>
            <a:r>
              <a:rPr lang="en-US" sz="2400" b="1" dirty="0" smtClean="0">
                <a:solidFill>
                  <a:srgbClr val="408000"/>
                </a:solidFill>
                <a:latin typeface="Georgia"/>
                <a:ea typeface="+mj-ea"/>
                <a:cs typeface="Georgia"/>
              </a:rPr>
              <a:t> health.</a:t>
            </a:r>
            <a:endParaRPr kumimoji="0" lang="en-US" sz="2400" b="1" i="0" u="none" strike="noStrike" kern="1200" cap="none" spc="0" normalizeH="0" baseline="0" noProof="0" dirty="0">
              <a:ln>
                <a:noFill/>
              </a:ln>
              <a:solidFill>
                <a:srgbClr val="408000"/>
              </a:solidFill>
              <a:effectLst/>
              <a:uLnTx/>
              <a:uFillTx/>
              <a:latin typeface="Georgia"/>
              <a:ea typeface="+mj-ea"/>
              <a:cs typeface="Georgia"/>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D9C085-6AD0-424F-8719-EBE532DAB46F}" type="datetimeFigureOut">
              <a:rPr lang="en-US" smtClean="0"/>
              <a:pPr/>
              <a:t>12/18/15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D9C085-6AD0-424F-8719-EBE532DAB46F}" type="datetimeFigureOut">
              <a:rPr lang="en-US" smtClean="0"/>
              <a:pPr/>
              <a:t>12/18/15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D9C085-6AD0-424F-8719-EBE532DAB46F}" type="datetimeFigureOut">
              <a:rPr lang="en-US" smtClean="0"/>
              <a:pPr/>
              <a:t>12/18/15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2438535-3C8E-2741-8C36-627FF4DD4FDD}" type="datetimeFigureOut">
              <a:rPr lang="en-US" smtClean="0"/>
              <a:t>12/18/15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CEF8F2-131F-C04B-B21F-E005D02DBE74}" type="slidenum">
              <a:rPr lang="en-US" smtClean="0"/>
              <a:t>‹#›</a:t>
            </a:fld>
            <a:endParaRPr lang="en-US"/>
          </a:p>
        </p:txBody>
      </p:sp>
    </p:spTree>
    <p:extLst>
      <p:ext uri="{BB962C8B-B14F-4D97-AF65-F5344CB8AC3E}">
        <p14:creationId xmlns:p14="http://schemas.microsoft.com/office/powerpoint/2010/main" val="32101877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2"/>
        <p:cNvGrpSpPr/>
        <p:nvPr/>
      </p:nvGrpSpPr>
      <p:grpSpPr>
        <a:xfrm>
          <a:off x="0" y="0"/>
          <a:ext cx="0" cy="0"/>
          <a:chOff x="0" y="0"/>
          <a:chExt cx="0" cy="0"/>
        </a:xfrm>
      </p:grpSpPr>
      <p:sp>
        <p:nvSpPr>
          <p:cNvPr id="13" name="Shape 13"/>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4" name="Shape 14"/>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5" name="Shape 15"/>
          <p:cNvSpPr txBox="1">
            <a:spLocks noGrp="1"/>
          </p:cNvSpPr>
          <p:nvPr>
            <p:ph type="sldNum" idx="12"/>
          </p:nvPr>
        </p:nvSpPr>
        <p:spPr>
          <a:xfrm>
            <a:off x="8556790" y="6333133"/>
            <a:ext cx="548699" cy="524699"/>
          </a:xfrm>
          <a:prstGeom prst="rect">
            <a:avLst/>
          </a:prstGeom>
          <a:noFill/>
          <a:ln>
            <a:noFill/>
          </a:ln>
        </p:spPr>
        <p:txBody>
          <a:bodyPr lIns="91425" tIns="91425" rIns="91425" bIns="91425" anchor="ctr" anchorCtr="0">
            <a:noAutofit/>
          </a:bodyPr>
          <a:lstStyle>
            <a:lvl1pPr marL="0" marR="0" indent="0" algn="r" rtl="0">
              <a:lnSpc>
                <a:spcPct val="100000"/>
              </a:lnSpc>
              <a:spcBef>
                <a:spcPts val="0"/>
              </a:spcBef>
              <a:spcAft>
                <a:spcPts val="0"/>
              </a:spcAft>
              <a:buNone/>
              <a:defRPr sz="1300" b="0" i="0" u="none" strike="noStrike" cap="none" baseline="0">
                <a:solidFill>
                  <a:schemeClr val="dk1"/>
                </a:solidFill>
                <a:latin typeface="Arial"/>
                <a:ea typeface="Arial"/>
                <a:cs typeface="Arial"/>
                <a:sym typeface="Arial"/>
                <a:rtl val="0"/>
              </a:defRPr>
            </a:lvl1pPr>
          </a:lstStyle>
          <a:p>
            <a:pPr marL="0" lvl="0" indent="0">
              <a:spcBef>
                <a:spcPts val="0"/>
              </a:spcBef>
              <a:buClr>
                <a:schemeClr val="dk1"/>
              </a:buClr>
              <a:buSzPct val="25000"/>
              <a:buFont typeface="Arial"/>
              <a:buNone/>
            </a:pPr>
            <a:fld id="{00000000-1234-1234-1234-123412341234}" type="slidenum">
              <a:rPr lang="en"/>
              <a:t>‹#›</a:t>
            </a:fld>
            <a:endParaRPr lang="en"/>
          </a:p>
        </p:txBody>
      </p:sp>
    </p:spTree>
    <p:extLst>
      <p:ext uri="{BB962C8B-B14F-4D97-AF65-F5344CB8AC3E}">
        <p14:creationId xmlns:p14="http://schemas.microsoft.com/office/powerpoint/2010/main" val="9594811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12/18/15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75892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12/18/15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pic>
        <p:nvPicPr>
          <p:cNvPr id="7" name="Picture 6" descr="Logo and tag.tif"/>
          <p:cNvPicPr>
            <a:picLocks noChangeAspect="1"/>
          </p:cNvPicPr>
          <p:nvPr userDrawn="1"/>
        </p:nvPicPr>
        <p:blipFill>
          <a:blip r:embed="rId2" cstate="print">
            <a:clrChange>
              <a:clrFrom>
                <a:srgbClr val="FFFFFF"/>
              </a:clrFrom>
              <a:clrTo>
                <a:srgbClr val="FFFFFF">
                  <a:alpha val="0"/>
                </a:srgbClr>
              </a:clrTo>
            </a:clrChange>
          </a:blip>
          <a:srcRect l="25915" t="58696" r="19615"/>
          <a:stretch>
            <a:fillRect/>
          </a:stretch>
        </p:blipFill>
        <p:spPr>
          <a:xfrm>
            <a:off x="209456" y="6050941"/>
            <a:ext cx="2806970" cy="658683"/>
          </a:xfrm>
          <a:prstGeom prst="rect">
            <a:avLst/>
          </a:prstGeom>
        </p:spPr>
      </p:pic>
    </p:spTree>
    <p:extLst>
      <p:ext uri="{BB962C8B-B14F-4D97-AF65-F5344CB8AC3E}">
        <p14:creationId xmlns:p14="http://schemas.microsoft.com/office/powerpoint/2010/main" val="40482935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12/18/15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22775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A1DFEE-5507-430F-99A7-219792B4ABFD}" type="datetimeFigureOut">
              <a:rPr lang="en-US" smtClean="0">
                <a:solidFill>
                  <a:prstClr val="black">
                    <a:tint val="75000"/>
                  </a:prstClr>
                </a:solidFill>
              </a:rPr>
              <a:pPr/>
              <a:t>12/18/15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299634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A1DFEE-5507-430F-99A7-219792B4ABFD}" type="datetimeFigureOut">
              <a:rPr lang="en-US" smtClean="0">
                <a:solidFill>
                  <a:prstClr val="black">
                    <a:tint val="75000"/>
                  </a:prstClr>
                </a:solidFill>
              </a:rPr>
              <a:pPr/>
              <a:t>12/18/15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1146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ounded Rectangle 8"/>
          <p:cNvSpPr/>
          <p:nvPr userDrawn="1"/>
        </p:nvSpPr>
        <p:spPr>
          <a:xfrm>
            <a:off x="182807" y="202060"/>
            <a:ext cx="8803641" cy="6475530"/>
          </a:xfrm>
          <a:prstGeom prst="roundRect">
            <a:avLst>
              <a:gd name="adj" fmla="val 3487"/>
            </a:avLst>
          </a:prstGeom>
          <a:solidFill>
            <a:schemeClr val="bg1"/>
          </a:solid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A1DFEE-5507-430F-99A7-219792B4ABFD}" type="datetimeFigureOut">
              <a:rPr lang="en-US" smtClean="0">
                <a:solidFill>
                  <a:prstClr val="black">
                    <a:tint val="75000"/>
                  </a:prstClr>
                </a:solidFill>
              </a:rPr>
              <a:pPr/>
              <a:t>12/18/15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047390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A1DFEE-5507-430F-99A7-219792B4ABFD}" type="datetimeFigureOut">
              <a:rPr lang="en-US" smtClean="0">
                <a:solidFill>
                  <a:prstClr val="black">
                    <a:tint val="75000"/>
                  </a:prstClr>
                </a:solidFill>
              </a:rPr>
              <a:pPr/>
              <a:t>12/18/15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83632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A1DFEE-5507-430F-99A7-219792B4ABFD}" type="datetimeFigureOut">
              <a:rPr lang="en-US" smtClean="0">
                <a:solidFill>
                  <a:prstClr val="black">
                    <a:tint val="75000"/>
                  </a:prstClr>
                </a:solidFill>
              </a:rPr>
              <a:pPr/>
              <a:t>12/18/15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611140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A1DFEE-5507-430F-99A7-219792B4ABFD}" type="datetimeFigureOut">
              <a:rPr lang="en-US" smtClean="0">
                <a:solidFill>
                  <a:prstClr val="black">
                    <a:tint val="75000"/>
                  </a:prstClr>
                </a:solidFill>
              </a:rPr>
              <a:pPr/>
              <a:t>12/18/15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74457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12/18/15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14172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A1DFEE-5507-430F-99A7-219792B4ABFD}" type="datetimeFigureOut">
              <a:rPr lang="en-US" smtClean="0">
                <a:solidFill>
                  <a:prstClr val="black">
                    <a:tint val="75000"/>
                  </a:prstClr>
                </a:solidFill>
              </a:rPr>
              <a:pPr/>
              <a:t>12/18/15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C5A4A8F-0549-434B-976B-621BF49261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26260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846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9734" y="1981200"/>
            <a:ext cx="381846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prstClr val="black">
                  <a:tint val="75000"/>
                </a:prstClr>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tint val="75000"/>
                </a:prstClr>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7913F84-C1F3-4CF5-99D1-BCA6F36B2F91}" type="slidenum">
              <a:rPr lang="en-US" altLang="en-US">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29546578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846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39734" y="19812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39734" y="41148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en-US">
              <a:solidFill>
                <a:prstClr val="black">
                  <a:tint val="75000"/>
                </a:prstClr>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tint val="75000"/>
                </a:prstClr>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A76899CB-6211-4819-87F3-6B4EFC82E296}" type="slidenum">
              <a:rPr lang="en-US" altLang="en-US">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18894212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846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39734" y="19812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39734" y="41148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p:txBody>
          <a:bodyPr/>
          <a:lstStyle>
            <a:lvl1pPr>
              <a:defRPr/>
            </a:lvl1pPr>
          </a:lstStyle>
          <a:p>
            <a:pPr>
              <a:defRPr/>
            </a:pPr>
            <a:endParaRPr lang="en-US" altLang="en-US">
              <a:solidFill>
                <a:prstClr val="black">
                  <a:tint val="75000"/>
                </a:prstClr>
              </a:solidFill>
            </a:endParaRPr>
          </a:p>
        </p:txBody>
      </p:sp>
      <p:sp>
        <p:nvSpPr>
          <p:cNvPr id="7" name="Rectangle 5"/>
          <p:cNvSpPr>
            <a:spLocks noGrp="1" noChangeArrowheads="1"/>
          </p:cNvSpPr>
          <p:nvPr>
            <p:ph type="ftr" sz="quarter" idx="11"/>
          </p:nvPr>
        </p:nvSpPr>
        <p:spPr/>
        <p:txBody>
          <a:bodyPr/>
          <a:lstStyle>
            <a:lvl1pPr>
              <a:defRPr/>
            </a:lvl1pPr>
          </a:lstStyle>
          <a:p>
            <a:pPr>
              <a:defRPr/>
            </a:pPr>
            <a:endParaRPr lang="en-US" altLang="en-US">
              <a:solidFill>
                <a:prstClr val="black">
                  <a:tint val="75000"/>
                </a:prstClr>
              </a:solidFill>
            </a:endParaRPr>
          </a:p>
        </p:txBody>
      </p:sp>
      <p:sp>
        <p:nvSpPr>
          <p:cNvPr id="8" name="Rectangle 6"/>
          <p:cNvSpPr>
            <a:spLocks noGrp="1" noChangeArrowheads="1"/>
          </p:cNvSpPr>
          <p:nvPr>
            <p:ph type="sldNum" sz="quarter" idx="12"/>
          </p:nvPr>
        </p:nvSpPr>
        <p:spPr/>
        <p:txBody>
          <a:bodyPr/>
          <a:lstStyle>
            <a:lvl1pPr>
              <a:defRPr/>
            </a:lvl1pPr>
          </a:lstStyle>
          <a:p>
            <a:pPr>
              <a:defRPr/>
            </a:pPr>
            <a:fld id="{16CD06D2-6A53-4C93-AD3E-1C92EE792768}" type="slidenum">
              <a:rPr lang="en-US" altLang="en-US">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12329715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39734" y="19812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5800" y="41148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39734" y="41148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prstClr val="black">
                  <a:tint val="75000"/>
                </a:prstClr>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tint val="75000"/>
                </a:prstClr>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CBE29F0-A103-4CB1-A7EC-B5E1E341801F}" type="slidenum">
              <a:rPr lang="en-US" altLang="en-US">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371141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chemeClr val="accent5">
                    <a:lumMod val="50000"/>
                  </a:schemeClr>
                </a:solidFill>
                <a:latin typeface="Georgia"/>
                <a:cs typeface="Georgia"/>
              </a:defRPr>
            </a:lvl1pPr>
          </a:lstStyle>
          <a:p>
            <a:r>
              <a:rPr lang="en-US" dirty="0" smtClean="0"/>
              <a:t>Click to edit Master title style</a:t>
            </a:r>
            <a:endParaRPr lang="en-US" dirty="0"/>
          </a:p>
        </p:txBody>
      </p:sp>
      <p:sp>
        <p:nvSpPr>
          <p:cNvPr id="3" name="Content Placeholder 2"/>
          <p:cNvSpPr>
            <a:spLocks noGrp="1"/>
          </p:cNvSpPr>
          <p:nvPr>
            <p:ph idx="1"/>
          </p:nvPr>
        </p:nvSpPr>
        <p:spPr>
          <a:xfrm>
            <a:off x="950148" y="1600200"/>
            <a:ext cx="7736652" cy="4525963"/>
          </a:xfrm>
        </p:spPr>
        <p:txBody>
          <a:bodyPr>
            <a:normAutofit/>
          </a:bodyPr>
          <a:lstStyle>
            <a:lvl1pPr>
              <a:buClr>
                <a:srgbClr val="008000"/>
              </a:buClr>
              <a:buFont typeface="Wingdings" charset="2"/>
              <a:buChar char="§"/>
              <a:defRPr sz="2800">
                <a:latin typeface="Georgia"/>
                <a:cs typeface="Georgia"/>
              </a:defRPr>
            </a:lvl1pPr>
            <a:lvl2pPr>
              <a:buClr>
                <a:schemeClr val="accent5">
                  <a:lumMod val="50000"/>
                </a:schemeClr>
              </a:buClr>
              <a:defRPr sz="2400">
                <a:latin typeface="Georgia"/>
                <a:cs typeface="Georgia"/>
              </a:defRPr>
            </a:lvl2pPr>
            <a:lvl3pPr>
              <a:defRPr>
                <a:latin typeface="Georgia"/>
                <a:cs typeface="Georgia"/>
              </a:defRPr>
            </a:lvl3pPr>
            <a:lvl4pPr>
              <a:defRPr>
                <a:latin typeface="Georgia"/>
                <a:cs typeface="Georgia"/>
              </a:defRPr>
            </a:lvl4pPr>
            <a:lvl5pPr>
              <a:defRPr>
                <a:latin typeface="Georgia"/>
                <a:cs typeface="Georgia"/>
              </a:defRPr>
            </a:lvl5pPr>
          </a:lstStyle>
          <a:p>
            <a:pPr lvl="0"/>
            <a:r>
              <a:rPr lang="en-US" dirty="0" smtClean="0"/>
              <a:t>Click to edit Master text styles</a:t>
            </a:r>
          </a:p>
          <a:p>
            <a:pPr lvl="1"/>
            <a:r>
              <a:rPr lang="en-US" dirty="0" smtClean="0"/>
              <a:t>Second level</a:t>
            </a:r>
          </a:p>
        </p:txBody>
      </p:sp>
      <p:sp>
        <p:nvSpPr>
          <p:cNvPr id="4" name="Date Placeholder 3"/>
          <p:cNvSpPr>
            <a:spLocks noGrp="1"/>
          </p:cNvSpPr>
          <p:nvPr>
            <p:ph type="dt" sz="half" idx="10"/>
          </p:nvPr>
        </p:nvSpPr>
        <p:spPr/>
        <p:txBody>
          <a:bodyPr/>
          <a:lstStyle/>
          <a:p>
            <a:fld id="{55D9C085-6AD0-424F-8719-EBE532DAB46F}" type="datetimeFigureOut">
              <a:rPr lang="en-US" smtClean="0"/>
              <a:pPr/>
              <a:t>12/18/15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prstClr val="black">
                  <a:tint val="75000"/>
                </a:prstClr>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tint val="75000"/>
                </a:prstClr>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7E32A34-0F13-4DBC-8B2D-32D061E97310}" type="slidenum">
              <a:rPr lang="en-US" altLang="en-US">
                <a:solidFill>
                  <a:prstClr val="black">
                    <a:tint val="75000"/>
                  </a:prstClr>
                </a:solidFill>
              </a:rPr>
              <a:pPr>
                <a:defRPr/>
              </a:pPr>
              <a:t>‹#›</a:t>
            </a:fld>
            <a:endParaRPr lang="en-US" altLang="en-US">
              <a:solidFill>
                <a:prstClr val="black">
                  <a:tint val="75000"/>
                </a:prstClr>
              </a:solidFill>
            </a:endParaRPr>
          </a:p>
        </p:txBody>
      </p:sp>
    </p:spTree>
    <p:extLst>
      <p:ext uri="{BB962C8B-B14F-4D97-AF65-F5344CB8AC3E}">
        <p14:creationId xmlns:p14="http://schemas.microsoft.com/office/powerpoint/2010/main" val="2078699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D9C085-6AD0-424F-8719-EBE532DAB46F}" type="datetimeFigureOut">
              <a:rPr lang="en-US" smtClean="0"/>
              <a:pPr/>
              <a:t>12/18/15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D9C085-6AD0-424F-8719-EBE532DAB46F}" type="datetimeFigureOut">
              <a:rPr lang="en-US" smtClean="0"/>
              <a:pPr/>
              <a:t>12/18/15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5D9C085-6AD0-424F-8719-EBE532DAB46F}" type="datetimeFigureOut">
              <a:rPr lang="en-US" smtClean="0"/>
              <a:pPr/>
              <a:t>12/18/15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D9C085-6AD0-424F-8719-EBE532DAB46F}" type="datetimeFigureOut">
              <a:rPr lang="en-US" smtClean="0"/>
              <a:pPr/>
              <a:t>12/18/15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D9C085-6AD0-424F-8719-EBE532DAB46F}" type="datetimeFigureOut">
              <a:rPr lang="en-US" smtClean="0"/>
              <a:pPr/>
              <a:t>12/18/15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D9C085-6AD0-424F-8719-EBE532DAB46F}" type="datetimeFigureOut">
              <a:rPr lang="en-US" smtClean="0"/>
              <a:pPr/>
              <a:t>12/18/15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slideLayout" Target="../slideLayouts/slideLayout26.xml"/><Relationship Id="rId13" Type="http://schemas.openxmlformats.org/officeDocument/2006/relationships/slideLayout" Target="../slideLayouts/slideLayout27.xml"/><Relationship Id="rId14" Type="http://schemas.openxmlformats.org/officeDocument/2006/relationships/slideLayout" Target="../slideLayouts/slideLayout28.xml"/><Relationship Id="rId15" Type="http://schemas.openxmlformats.org/officeDocument/2006/relationships/slideLayout" Target="../slideLayouts/slideLayout29.xml"/><Relationship Id="rId16" Type="http://schemas.openxmlformats.org/officeDocument/2006/relationships/slideLayout" Target="../slideLayouts/slideLayout30.xml"/><Relationship Id="rId17" Type="http://schemas.openxmlformats.org/officeDocument/2006/relationships/theme" Target="../theme/theme2.xml"/><Relationship Id="rId18" Type="http://schemas.openxmlformats.org/officeDocument/2006/relationships/image" Target="../media/image3.jpeg"/><Relationship Id="rId19" Type="http://schemas.openxmlformats.org/officeDocument/2006/relationships/image" Target="../media/image4.tiff"/><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8" name="Picture 1"/>
          <p:cNvPicPr>
            <a:picLocks noChangeAspect="1" noChangeArrowheads="1"/>
          </p:cNvPicPr>
          <p:nvPr userDrawn="1"/>
        </p:nvPicPr>
        <p:blipFill>
          <a:blip r:embed="rId16" cstate="print">
            <a:lum bright="100000"/>
            <a:alphaModFix amt="38000"/>
            <a:extLst>
              <a:ext uri="{28A0092B-C50C-407E-A947-70E740481C1C}">
                <a14:useLocalDpi xmlns:a14="http://schemas.microsoft.com/office/drawing/2010/main"/>
              </a:ext>
            </a:extLst>
          </a:blip>
          <a:srcRect/>
          <a:stretch>
            <a:fillRect/>
          </a:stretch>
        </p:blipFill>
        <p:spPr bwMode="auto">
          <a:xfrm>
            <a:off x="0" y="9525"/>
            <a:ext cx="9144000" cy="6858000"/>
          </a:xfrm>
          <a:prstGeom prst="rect">
            <a:avLst/>
          </a:prstGeom>
          <a:noFill/>
          <a:ln w="12700" cap="flat">
            <a:noFill/>
            <a:miter lim="800000"/>
            <a:headEnd/>
            <a:tailEnd/>
          </a:ln>
          <a:effectLst/>
        </p:spPr>
      </p:pic>
      <p:sp>
        <p:nvSpPr>
          <p:cNvPr id="7" name="Rounded Rectangle 6"/>
          <p:cNvSpPr/>
          <p:nvPr userDrawn="1"/>
        </p:nvSpPr>
        <p:spPr>
          <a:xfrm>
            <a:off x="173571" y="192003"/>
            <a:ext cx="8803641" cy="6475530"/>
          </a:xfrm>
          <a:prstGeom prst="roundRect">
            <a:avLst>
              <a:gd name="adj" fmla="val 3487"/>
            </a:avLst>
          </a:prstGeom>
          <a:solidFill>
            <a:schemeClr val="bg1"/>
          </a:solidFill>
          <a:ln>
            <a:solidFill>
              <a:schemeClr val="accent3">
                <a:lumMod val="40000"/>
                <a:lumOff val="60000"/>
              </a:schemeClr>
            </a:solidFill>
          </a:ln>
          <a:effectLst>
            <a:outerShdw blurRad="3429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D9C085-6AD0-424F-8719-EBE532DAB46F}" type="datetimeFigureOut">
              <a:rPr lang="en-US" smtClean="0"/>
              <a:pPr/>
              <a:t>12/18/15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2E69EE-2CBD-D648-8DF7-572D9B905D4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51" r:id="rId1"/>
    <p:sldLayoutId id="2147483649" r:id="rId2"/>
    <p:sldLayoutId id="2147483650" r:id="rId3"/>
    <p:sldLayoutId id="2147483662"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3" r:id="rId13"/>
    <p:sldLayoutId id="2147483664" r:id="rId14"/>
  </p:sldLayoutIdLst>
  <p:txStyles>
    <p:title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p:titleStyle>
    <p:bodyStyle>
      <a:lvl1pPr marL="342900" indent="-342900" algn="l" defTabSz="457200" rtl="0" eaLnBrk="1" latinLnBrk="0" hangingPunct="1">
        <a:spcBef>
          <a:spcPct val="20000"/>
        </a:spcBef>
        <a:buClr>
          <a:srgbClr val="008000"/>
        </a:buClr>
        <a:buFont typeface="Wingdings" charset="2"/>
        <a:buChar char="§"/>
        <a:defRPr sz="2800" kern="1200">
          <a:solidFill>
            <a:schemeClr val="tx1"/>
          </a:solidFill>
          <a:latin typeface="Georgia"/>
          <a:ea typeface="+mn-ea"/>
          <a:cs typeface="Georgia"/>
        </a:defRPr>
      </a:lvl1pPr>
      <a:lvl2pPr marL="742950" indent="-285750" algn="l" defTabSz="457200" rtl="0" eaLnBrk="1" latinLnBrk="0" hangingPunct="1">
        <a:spcBef>
          <a:spcPct val="20000"/>
        </a:spcBef>
        <a:buClr>
          <a:schemeClr val="accent5">
            <a:lumMod val="50000"/>
          </a:schemeClr>
        </a:buClr>
        <a:buFont typeface="Arial"/>
        <a:buChar char="•"/>
        <a:defRPr sz="2400" kern="1200">
          <a:solidFill>
            <a:schemeClr val="tx1"/>
          </a:solidFill>
          <a:latin typeface="Georgia"/>
          <a:ea typeface="+mn-ea"/>
          <a:cs typeface="Georgia"/>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C2A1DFEE-5507-430F-99A7-219792B4ABFD}" type="datetimeFigureOut">
              <a:rPr lang="en-US" smtClean="0">
                <a:solidFill>
                  <a:prstClr val="black">
                    <a:tint val="75000"/>
                  </a:prstClr>
                </a:solidFill>
              </a:rPr>
              <a:pPr defTabSz="914400"/>
              <a:t>12/18/15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1C5A4A8F-0549-434B-976B-621BF492615A}" type="slidenum">
              <a:rPr lang="en-US" smtClean="0">
                <a:solidFill>
                  <a:prstClr val="black">
                    <a:tint val="75000"/>
                  </a:prstClr>
                </a:solidFill>
              </a:rPr>
              <a:pPr defTabSz="914400"/>
              <a:t>‹#›</a:t>
            </a:fld>
            <a:endParaRPr lang="en-US">
              <a:solidFill>
                <a:prstClr val="black">
                  <a:tint val="75000"/>
                </a:prstClr>
              </a:solidFill>
            </a:endParaRPr>
          </a:p>
        </p:txBody>
      </p:sp>
      <p:pic>
        <p:nvPicPr>
          <p:cNvPr id="7" name="Picture 6" descr="EHA_logo_376_x.jpg"/>
          <p:cNvPicPr>
            <a:picLocks noChangeAspect="1"/>
          </p:cNvPicPr>
          <p:nvPr userDrawn="1"/>
        </p:nvPicPr>
        <p:blipFill>
          <a:blip r:embed="rId18" cstate="print">
            <a:clrChange>
              <a:clrFrom>
                <a:srgbClr val="FFFFFF"/>
              </a:clrFrom>
              <a:clrTo>
                <a:srgbClr val="FFFFFF">
                  <a:alpha val="0"/>
                </a:srgbClr>
              </a:clrTo>
            </a:clrChange>
          </a:blip>
          <a:stretch>
            <a:fillRect/>
          </a:stretch>
        </p:blipFill>
        <p:spPr>
          <a:xfrm>
            <a:off x="273227" y="359911"/>
            <a:ext cx="3003374" cy="764748"/>
          </a:xfrm>
          <a:prstGeom prst="rect">
            <a:avLst/>
          </a:prstGeom>
        </p:spPr>
      </p:pic>
      <p:pic>
        <p:nvPicPr>
          <p:cNvPr id="8" name="Picture 7" descr="Logo and tag.tif"/>
          <p:cNvPicPr>
            <a:picLocks noChangeAspect="1"/>
          </p:cNvPicPr>
          <p:nvPr userDrawn="1"/>
        </p:nvPicPr>
        <p:blipFill>
          <a:blip r:embed="rId19" cstate="print">
            <a:clrChange>
              <a:clrFrom>
                <a:srgbClr val="FFFFFF"/>
              </a:clrFrom>
              <a:clrTo>
                <a:srgbClr val="FFFFFF">
                  <a:alpha val="0"/>
                </a:srgbClr>
              </a:clrTo>
            </a:clrChange>
          </a:blip>
          <a:srcRect l="25915" t="58696" r="19615"/>
          <a:stretch>
            <a:fillRect/>
          </a:stretch>
        </p:blipFill>
        <p:spPr>
          <a:xfrm>
            <a:off x="209456" y="6050941"/>
            <a:ext cx="2806970" cy="658683"/>
          </a:xfrm>
          <a:prstGeom prst="rect">
            <a:avLst/>
          </a:prstGeom>
        </p:spPr>
      </p:pic>
    </p:spTree>
    <p:extLst>
      <p:ext uri="{BB962C8B-B14F-4D97-AF65-F5344CB8AC3E}">
        <p14:creationId xmlns:p14="http://schemas.microsoft.com/office/powerpoint/2010/main" val="4104062368"/>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31.emf"/><Relationship Id="rId4" Type="http://schemas.openxmlformats.org/officeDocument/2006/relationships/image" Target="../media/image32.png"/><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36.png"/><Relationship Id="rId6" Type="http://schemas.openxmlformats.org/officeDocument/2006/relationships/image" Target="../media/image37.png"/><Relationship Id="rId7" Type="http://schemas.openxmlformats.org/officeDocument/2006/relationships/image" Target="../media/image38.pn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0.png"/><Relationship Id="rId5" Type="http://schemas.openxmlformats.org/officeDocument/2006/relationships/image" Target="../media/image45.png"/><Relationship Id="rId6" Type="http://schemas.openxmlformats.org/officeDocument/2006/relationships/image" Target="../media/image46.jpg"/><Relationship Id="rId7" Type="http://schemas.openxmlformats.org/officeDocument/2006/relationships/image" Target="../media/image47.jpg"/><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48.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4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5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51.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jpeg"/><Relationship Id="rId5" Type="http://schemas.openxmlformats.org/officeDocument/2006/relationships/image" Target="cid:image001.jpg@01CA3B1A.A60D7A10" TargetMode="External"/><Relationship Id="rId6"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2.jpeg"/><Relationship Id="rId3" Type="http://schemas.openxmlformats.org/officeDocument/2006/relationships/image" Target="../media/image5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4.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5.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6.emf"/><Relationship Id="rId3" Type="http://schemas.openxmlformats.org/officeDocument/2006/relationships/image" Target="../media/image57.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8.emf"/></Relationships>
</file>

<file path=ppt/slides/_rels/slide26.xml.rels><?xml version="1.0" encoding="UTF-8" standalone="yes"?>
<Relationships xmlns="http://schemas.openxmlformats.org/package/2006/relationships"><Relationship Id="rId3" Type="http://schemas.openxmlformats.org/officeDocument/2006/relationships/image" Target="../media/image59.jpeg"/><Relationship Id="rId4" Type="http://schemas.openxmlformats.org/officeDocument/2006/relationships/image" Target="../media/image60.tiff"/><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63.png"/><Relationship Id="rId5" Type="http://schemas.openxmlformats.org/officeDocument/2006/relationships/image" Target="../media/image64.png"/><Relationship Id="rId6" Type="http://schemas.microsoft.com/office/2007/relationships/hdphoto" Target="../media/hdphoto3.wdp"/><Relationship Id="rId7" Type="http://schemas.openxmlformats.org/officeDocument/2006/relationships/image" Target="../media/image65.png"/><Relationship Id="rId1" Type="http://schemas.openxmlformats.org/officeDocument/2006/relationships/slideLayout" Target="../slideLayouts/slideLayout7.xml"/><Relationship Id="rId2" Type="http://schemas.openxmlformats.org/officeDocument/2006/relationships/image" Target="../media/image61.png"/></Relationships>
</file>

<file path=ppt/slides/_rels/slide28.xml.rels><?xml version="1.0" encoding="UTF-8" standalone="yes"?>
<Relationships xmlns="http://schemas.openxmlformats.org/package/2006/relationships"><Relationship Id="rId3" Type="http://schemas.openxmlformats.org/officeDocument/2006/relationships/image" Target="../media/image66.tif"/><Relationship Id="rId4" Type="http://schemas.openxmlformats.org/officeDocument/2006/relationships/image" Target="../media/image67.emf"/><Relationship Id="rId5" Type="http://schemas.openxmlformats.org/officeDocument/2006/relationships/image" Target="../media/image68.png"/><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9.tiff"/></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5" Type="http://schemas.openxmlformats.org/officeDocument/2006/relationships/image" Target="../media/image12.jpeg"/><Relationship Id="rId1" Type="http://schemas.openxmlformats.org/officeDocument/2006/relationships/slideLayout" Target="../slideLayouts/slideLayout8.xml"/><Relationship Id="rId2" Type="http://schemas.openxmlformats.org/officeDocument/2006/relationships/image" Target="../media/image9.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71.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s>
</file>

<file path=ppt/slides/_rels/slide34.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png"/><Relationship Id="rId5" Type="http://schemas.openxmlformats.org/officeDocument/2006/relationships/image" Target="../media/image74.png"/><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35.xml.rels><?xml version="1.0" encoding="UTF-8" standalone="yes"?>
<Relationships xmlns="http://schemas.openxmlformats.org/package/2006/relationships"><Relationship Id="rId3" Type="http://schemas.openxmlformats.org/officeDocument/2006/relationships/image" Target="../media/image75.png"/><Relationship Id="rId4" Type="http://schemas.openxmlformats.org/officeDocument/2006/relationships/image" Target="../media/image76.png"/><Relationship Id="rId5" Type="http://schemas.openxmlformats.org/officeDocument/2006/relationships/image" Target="../media/image77.png"/><Relationship Id="rId6" Type="http://schemas.openxmlformats.org/officeDocument/2006/relationships/image" Target="../media/image78.gif"/><Relationship Id="rId7" Type="http://schemas.openxmlformats.org/officeDocument/2006/relationships/image" Target="../media/image79.jpg"/><Relationship Id="rId8" Type="http://schemas.openxmlformats.org/officeDocument/2006/relationships/image" Target="../media/image2.jpeg"/><Relationship Id="rId9" Type="http://schemas.microsoft.com/office/2007/relationships/hdphoto" Target="../media/hdphoto1.wdp"/><Relationship Id="rId1" Type="http://schemas.openxmlformats.org/officeDocument/2006/relationships/slideLayout" Target="../slideLayouts/slideLayout7.xml"/><Relationship Id="rId2" Type="http://schemas.openxmlformats.org/officeDocument/2006/relationships/image" Target="../media/image68.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1" Type="http://schemas.openxmlformats.org/officeDocument/2006/relationships/slideLayout" Target="../slideLayouts/slideLayout16.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22.png"/><Relationship Id="rId9" Type="http://schemas.openxmlformats.org/officeDocument/2006/relationships/image" Target="../media/image23.jpeg"/><Relationship Id="rId10" Type="http://schemas.openxmlformats.org/officeDocument/2006/relationships/image" Target="../media/image24.png"/><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5.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6.tiff"/></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3.xml"/><Relationship Id="rId2"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30.png"/><Relationship Id="rId3"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ChangeArrowheads="1"/>
          </p:cNvSpPr>
          <p:nvPr/>
        </p:nvSpPr>
        <p:spPr bwMode="auto">
          <a:xfrm>
            <a:off x="169334" y="2111376"/>
            <a:ext cx="8641644" cy="1470025"/>
          </a:xfrm>
          <a:prstGeom prst="rect">
            <a:avLst/>
          </a:prstGeom>
          <a:noFill/>
          <a:ln w="9525">
            <a:noFill/>
            <a:miter lim="800000"/>
            <a:headEnd/>
            <a:tailEnd/>
          </a:ln>
        </p:spPr>
        <p:txBody>
          <a:bodyPr anchor="ctr"/>
          <a:lstStyle/>
          <a:p>
            <a:pPr algn="ctr"/>
            <a:r>
              <a:rPr lang="en-US" sz="3600" dirty="0" smtClean="0">
                <a:cs typeface="Georgia"/>
              </a:rPr>
              <a:t>EcoHealth Alliance</a:t>
            </a:r>
          </a:p>
          <a:p>
            <a:pPr algn="ctr"/>
            <a:r>
              <a:rPr lang="en-US" sz="3600" dirty="0" smtClean="0">
                <a:cs typeface="Georgia"/>
              </a:rPr>
              <a:t>Modeling and Analytics Overview</a:t>
            </a:r>
          </a:p>
          <a:p>
            <a:pPr algn="ctr"/>
            <a:endParaRPr kumimoji="1" lang="en-US" sz="2400" dirty="0" smtClean="0">
              <a:solidFill>
                <a:schemeClr val="tx1">
                  <a:lumMod val="90000"/>
                  <a:lumOff val="10000"/>
                </a:schemeClr>
              </a:solidFill>
              <a:cs typeface="Georgia"/>
            </a:endParaRPr>
          </a:p>
          <a:p>
            <a:pPr algn="ctr"/>
            <a:r>
              <a:rPr kumimoji="1" lang="en-US" sz="2400" dirty="0" smtClean="0">
                <a:solidFill>
                  <a:schemeClr val="tx2"/>
                </a:solidFill>
                <a:cs typeface="Georgia"/>
              </a:rPr>
              <a:t>Peter </a:t>
            </a:r>
            <a:r>
              <a:rPr kumimoji="1" lang="en-US" sz="2400" dirty="0" err="1" smtClean="0">
                <a:solidFill>
                  <a:schemeClr val="tx2"/>
                </a:solidFill>
                <a:cs typeface="Georgia"/>
              </a:rPr>
              <a:t>Daszak</a:t>
            </a:r>
            <a:endParaRPr kumimoji="1" lang="en-US" sz="2400" dirty="0" smtClean="0">
              <a:solidFill>
                <a:schemeClr val="tx2"/>
              </a:solidFill>
              <a:cs typeface="Georgia"/>
            </a:endParaRPr>
          </a:p>
          <a:p>
            <a:pPr algn="ctr"/>
            <a:r>
              <a:rPr kumimoji="1" lang="en-US" sz="2400" dirty="0" smtClean="0">
                <a:solidFill>
                  <a:schemeClr val="tx2"/>
                </a:solidFill>
                <a:cs typeface="Georgia"/>
              </a:rPr>
              <a:t>Kevin </a:t>
            </a:r>
            <a:r>
              <a:rPr kumimoji="1" lang="en-US" sz="2400" dirty="0" err="1" smtClean="0">
                <a:solidFill>
                  <a:schemeClr val="tx2"/>
                </a:solidFill>
                <a:cs typeface="Georgia"/>
              </a:rPr>
              <a:t>Olival</a:t>
            </a:r>
            <a:endParaRPr kumimoji="1" lang="en-US" sz="2400" dirty="0" smtClean="0">
              <a:solidFill>
                <a:schemeClr val="tx2"/>
              </a:solidFill>
              <a:cs typeface="Georgia"/>
            </a:endParaRPr>
          </a:p>
          <a:p>
            <a:pPr algn="ctr"/>
            <a:r>
              <a:rPr kumimoji="1" lang="en-US" sz="2400" dirty="0" smtClean="0">
                <a:solidFill>
                  <a:schemeClr val="tx2"/>
                </a:solidFill>
                <a:cs typeface="Georgia"/>
              </a:rPr>
              <a:t>Carlos </a:t>
            </a:r>
            <a:r>
              <a:rPr kumimoji="1" lang="en-US" sz="2400" dirty="0" err="1" smtClean="0">
                <a:solidFill>
                  <a:schemeClr val="tx2"/>
                </a:solidFill>
                <a:cs typeface="Georgia"/>
              </a:rPr>
              <a:t>Zambrana-Torrelio</a:t>
            </a:r>
            <a:endParaRPr kumimoji="1" lang="en-US" sz="2400" dirty="0" smtClean="0">
              <a:solidFill>
                <a:schemeClr val="tx2"/>
              </a:solidFill>
              <a:cs typeface="Georgia"/>
            </a:endParaRPr>
          </a:p>
          <a:p>
            <a:pPr algn="ctr"/>
            <a:r>
              <a:rPr kumimoji="1" lang="en-US" sz="2400" dirty="0" smtClean="0">
                <a:solidFill>
                  <a:schemeClr val="tx2"/>
                </a:solidFill>
                <a:cs typeface="Georgia"/>
              </a:rPr>
              <a:t>Andrew Huff</a:t>
            </a:r>
          </a:p>
          <a:p>
            <a:pPr algn="ctr"/>
            <a:endParaRPr kumimoji="1" lang="en-US" sz="2400" dirty="0" smtClean="0">
              <a:solidFill>
                <a:schemeClr val="tx1">
                  <a:lumMod val="90000"/>
                  <a:lumOff val="10000"/>
                </a:schemeClr>
              </a:solidFill>
              <a:cs typeface="Georgia"/>
            </a:endParaRPr>
          </a:p>
          <a:p>
            <a:pPr algn="ctr"/>
            <a:endParaRPr kumimoji="1" lang="en-US" sz="3200" i="1" dirty="0">
              <a:solidFill>
                <a:schemeClr val="tx2"/>
              </a:solidFill>
              <a:latin typeface="Georgia"/>
              <a:cs typeface="Georgia"/>
            </a:endParaRPr>
          </a:p>
          <a:p>
            <a:pPr algn="ctr"/>
            <a:r>
              <a:rPr lang="en-US" sz="2000" i="1" dirty="0" smtClean="0">
                <a:solidFill>
                  <a:schemeClr val="bg1">
                    <a:lumMod val="50000"/>
                  </a:schemeClr>
                </a:solidFill>
                <a:latin typeface="Georgia"/>
                <a:cs typeface="Georgia"/>
              </a:rPr>
              <a:t>18 December 2015</a:t>
            </a:r>
            <a:endParaRPr lang="en-US" sz="2000" i="1" dirty="0">
              <a:solidFill>
                <a:schemeClr val="bg1">
                  <a:lumMod val="50000"/>
                </a:schemeClr>
              </a:solidFill>
              <a:latin typeface="Georgia"/>
              <a:cs typeface="Georgia"/>
            </a:endParaRPr>
          </a:p>
        </p:txBody>
      </p:sp>
      <p:pic>
        <p:nvPicPr>
          <p:cNvPr id="15363" name="Picture 4" descr="EHA_logo_RGB_MS"/>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96521" y="5257800"/>
            <a:ext cx="4632679"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321221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9" name="Group 4"/>
          <p:cNvGraphicFramePr>
            <a:graphicFrameLocks noGrp="1"/>
          </p:cNvGraphicFramePr>
          <p:nvPr>
            <p:extLst>
              <p:ext uri="{D42A27DB-BD31-4B8C-83A1-F6EECF244321}">
                <p14:modId xmlns:p14="http://schemas.microsoft.com/office/powerpoint/2010/main" val="678199918"/>
              </p:ext>
            </p:extLst>
          </p:nvPr>
        </p:nvGraphicFramePr>
        <p:xfrm>
          <a:off x="561137" y="4051092"/>
          <a:ext cx="3454379" cy="2348867"/>
        </p:xfrm>
        <a:graphic>
          <a:graphicData uri="http://schemas.openxmlformats.org/drawingml/2006/table">
            <a:tbl>
              <a:tblPr/>
              <a:tblGrid>
                <a:gridCol w="1536202"/>
                <a:gridCol w="1154228"/>
                <a:gridCol w="763949"/>
              </a:tblGrid>
              <a:tr h="436553">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endParaRPr kumimoji="0" lang="en-US" sz="1400" b="1" i="0" u="none" strike="noStrike" cap="none" normalizeH="0" baseline="0" dirty="0">
                        <a:ln>
                          <a:noFill/>
                        </a:ln>
                        <a:solidFill>
                          <a:srgbClr val="000000"/>
                        </a:solidFill>
                        <a:effectLst/>
                        <a:latin typeface="Helvetica" charset="0"/>
                        <a:ea typeface="ＭＳ Ｐゴシック" charset="0"/>
                        <a:cs typeface="Helvetica" charset="0"/>
                        <a:sym typeface="Helvetica" charset="0"/>
                      </a:endParaRPr>
                    </a:p>
                  </a:txBody>
                  <a:tcPr marL="35719" marR="35719" marT="35719" marB="35719" anchor="ctr" horzOverflow="overflow">
                    <a:lnL cap="flat">
                      <a:noFill/>
                    </a:lnL>
                    <a:lnR w="12700" cap="flat" cmpd="sng" algn="ctr">
                      <a:solidFill>
                        <a:srgbClr val="000000"/>
                      </a:solidFill>
                      <a:prstDash val="dash"/>
                      <a:miter lim="0"/>
                      <a:headEnd type="none" w="med" len="med"/>
                      <a:tailEnd type="none" w="med" len="med"/>
                    </a:lnR>
                    <a:lnT cap="flat">
                      <a:noFill/>
                    </a:lnT>
                    <a:lnB w="12700" cap="flat" cmpd="sng" algn="ctr">
                      <a:solidFill>
                        <a:srgbClr val="000000"/>
                      </a:solidFill>
                      <a:prstDash val="solid"/>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dirty="0">
                          <a:ln>
                            <a:noFill/>
                          </a:ln>
                          <a:solidFill>
                            <a:srgbClr val="000000"/>
                          </a:solidFill>
                          <a:effectLst/>
                          <a:latin typeface="Helvetica" charset="0"/>
                          <a:ea typeface="ＭＳ Ｐゴシック" charset="0"/>
                          <a:cs typeface="Helvetica" charset="0"/>
                          <a:sym typeface="Helvetica" charset="0"/>
                        </a:rPr>
                        <a:t>relative influence (%)</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w="12700" cap="flat" cmpd="sng" algn="ctr">
                      <a:solidFill>
                        <a:srgbClr val="000000"/>
                      </a:solidFill>
                      <a:prstDash val="dash"/>
                      <a:miter lim="0"/>
                      <a:headEnd type="none" w="med" len="med"/>
                      <a:tailEnd type="none" w="med" len="med"/>
                    </a:lnR>
                    <a:lnT cap="flat">
                      <a:noFill/>
                    </a:lnT>
                    <a:lnB w="12700" cap="flat" cmpd="sng" algn="ctr">
                      <a:solidFill>
                        <a:srgbClr val="000000"/>
                      </a:solidFill>
                      <a:prstDash val="solid"/>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a:ln>
                            <a:noFill/>
                          </a:ln>
                          <a:solidFill>
                            <a:srgbClr val="000000"/>
                          </a:solidFill>
                          <a:effectLst/>
                          <a:latin typeface="Helvetica" charset="0"/>
                          <a:ea typeface="ＭＳ Ｐゴシック" charset="0"/>
                          <a:cs typeface="Helvetica" charset="0"/>
                          <a:sym typeface="Helvetica" charset="0"/>
                        </a:rPr>
                        <a:t>std. dev.</a:t>
                      </a:r>
                      <a:endParaRPr kumimoji="0" lang="en-US" sz="2000" b="0" i="0" u="none" strike="noStrike" cap="none" normalizeH="0" baseline="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cap="flat">
                      <a:noFill/>
                    </a:lnT>
                    <a:lnB w="12700" cap="flat" cmpd="sng" algn="ctr">
                      <a:solidFill>
                        <a:srgbClr val="000000"/>
                      </a:solidFill>
                      <a:prstDash val="solid"/>
                      <a:miter lim="0"/>
                      <a:headEnd type="none" w="med" len="med"/>
                      <a:tailEnd type="none" w="med" len="med"/>
                    </a:lnB>
                    <a:lnTlToBr>
                      <a:noFill/>
                    </a:lnTlToBr>
                    <a:lnBlToTr>
                      <a:noFill/>
                    </a:lnBlToTr>
                    <a:noFill/>
                  </a:tcPr>
                </a:tc>
              </a:tr>
              <a:tr h="253722">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dirty="0" smtClean="0">
                          <a:ln>
                            <a:noFill/>
                          </a:ln>
                          <a:solidFill>
                            <a:srgbClr val="000000"/>
                          </a:solidFill>
                          <a:effectLst/>
                          <a:latin typeface="Helvetica" charset="0"/>
                          <a:ea typeface="ＭＳ Ｐゴシック" charset="0"/>
                          <a:cs typeface="Helvetica" charset="0"/>
                          <a:sym typeface="Helvetica" charset="0"/>
                        </a:rPr>
                        <a:t>population</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cap="flat">
                      <a:noFill/>
                    </a:lnL>
                    <a:lnR w="12700"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27.99</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solid"/>
                      <a:miter lim="0"/>
                      <a:headEnd type="none" w="med" len="med"/>
                      <a:tailEnd type="none" w="med" len="med"/>
                    </a:lnL>
                    <a:lnR w="12700" cap="flat" cmpd="sng" algn="ctr">
                      <a:solidFill>
                        <a:srgbClr val="000000"/>
                      </a:solidFill>
                      <a:prstDash val="dash"/>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2.99</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w="12700" cap="flat" cmpd="sng" algn="ctr">
                      <a:solidFill>
                        <a:srgbClr val="000000"/>
                      </a:solidFill>
                      <a:prstDash val="solid"/>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r>
              <a:tr h="253722">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dirty="0" smtClean="0">
                          <a:ln>
                            <a:noFill/>
                          </a:ln>
                          <a:solidFill>
                            <a:srgbClr val="000000"/>
                          </a:solidFill>
                          <a:effectLst/>
                          <a:latin typeface="Helvetica" charset="0"/>
                          <a:ea typeface="ＭＳ Ｐゴシック" charset="0"/>
                          <a:cs typeface="Helvetica" charset="0"/>
                          <a:sym typeface="Helvetica" charset="0"/>
                        </a:rPr>
                        <a:t>mammal diversity</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cap="flat">
                      <a:noFill/>
                    </a:lnL>
                    <a:lnR w="12700" cap="flat" cmpd="sng" algn="ctr">
                      <a:solidFill>
                        <a:srgbClr val="000000"/>
                      </a:solidFill>
                      <a:prstDash val="solid"/>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19.84</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solid"/>
                      <a:miter lim="0"/>
                      <a:headEnd type="none" w="med" len="med"/>
                      <a:tailEnd type="none" w="med" len="med"/>
                    </a:lnL>
                    <a:lnR w="12700" cap="flat" cmpd="sng" algn="ctr">
                      <a:solidFill>
                        <a:srgbClr val="000000"/>
                      </a:solidFill>
                      <a:prstDash val="dash"/>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3.30</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r>
              <a:tr h="253722">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dirty="0" smtClean="0">
                          <a:ln>
                            <a:noFill/>
                          </a:ln>
                          <a:solidFill>
                            <a:srgbClr val="000000"/>
                          </a:solidFill>
                          <a:effectLst/>
                          <a:latin typeface="Helvetica" charset="0"/>
                          <a:ea typeface="ＭＳ Ｐゴシック" charset="0"/>
                          <a:cs typeface="Helvetica" charset="0"/>
                          <a:sym typeface="Helvetica" charset="0"/>
                        </a:rPr>
                        <a:t>change: pop</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cap="flat">
                      <a:noFill/>
                    </a:lnL>
                    <a:lnR w="12700" cap="flat" cmpd="sng" algn="ctr">
                      <a:solidFill>
                        <a:srgbClr val="000000"/>
                      </a:solidFill>
                      <a:prstDash val="solid"/>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13.54</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solid"/>
                      <a:miter lim="0"/>
                      <a:headEnd type="none" w="med" len="med"/>
                      <a:tailEnd type="none" w="med" len="med"/>
                    </a:lnL>
                    <a:lnR w="12700" cap="flat" cmpd="sng" algn="ctr">
                      <a:solidFill>
                        <a:srgbClr val="000000"/>
                      </a:solidFill>
                      <a:prstDash val="dash"/>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1.54</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r>
              <a:tr h="253722">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defRPr/>
                      </a:pPr>
                      <a:r>
                        <a:rPr kumimoji="0" lang="en-US" sz="1400" b="1" i="0" u="none" strike="noStrike" cap="none" normalizeH="0" baseline="0" dirty="0" smtClean="0">
                          <a:ln>
                            <a:noFill/>
                          </a:ln>
                          <a:solidFill>
                            <a:srgbClr val="000000"/>
                          </a:solidFill>
                          <a:effectLst/>
                          <a:latin typeface="Helvetica" charset="0"/>
                          <a:ea typeface="ＭＳ Ｐゴシック" charset="0"/>
                          <a:cs typeface="Helvetica" charset="0"/>
                          <a:sym typeface="Helvetica" charset="0"/>
                        </a:rPr>
                        <a:t>change: pasture</a:t>
                      </a:r>
                      <a:endPar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cap="flat">
                      <a:noFill/>
                    </a:lnL>
                    <a:lnR w="12700" cap="flat" cmpd="sng" algn="ctr">
                      <a:solidFill>
                        <a:srgbClr val="000000"/>
                      </a:solidFill>
                      <a:prstDash val="solid"/>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11.71</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solid"/>
                      <a:miter lim="0"/>
                      <a:headEnd type="none" w="med" len="med"/>
                      <a:tailEnd type="none" w="med" len="med"/>
                    </a:lnL>
                    <a:lnR w="12700" cap="flat" cmpd="sng" algn="ctr">
                      <a:solidFill>
                        <a:srgbClr val="000000"/>
                      </a:solidFill>
                      <a:prstDash val="dash"/>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1.30</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r>
              <a:tr h="249992">
                <a:tc>
                  <a:txBody>
                    <a:bodyPr/>
                    <a:lstStyle/>
                    <a:p>
                      <a:pPr marL="0" marR="0" lvl="0" indent="0" algn="ctr" defTabSz="0" rtl="0" eaLnBrk="1" fontAlgn="base" latinLnBrk="0" hangingPunct="0">
                        <a:lnSpc>
                          <a:spcPct val="100000"/>
                        </a:lnSpc>
                        <a:spcBef>
                          <a:spcPct val="0"/>
                        </a:spcBef>
                        <a:spcAft>
                          <a:spcPct val="0"/>
                        </a:spcAft>
                        <a:buClrTx/>
                        <a:buSzTx/>
                        <a:buFontTx/>
                        <a:buNone/>
                        <a:tabLst>
                          <a:tab pos="1181100" algn="l"/>
                        </a:tabLst>
                      </a:pPr>
                      <a:r>
                        <a:rPr kumimoji="0" lang="en-US" sz="1400" b="1" i="0" u="none" strike="noStrike" cap="none" normalizeH="0" baseline="0" dirty="0" smtClean="0">
                          <a:ln>
                            <a:noFill/>
                          </a:ln>
                          <a:solidFill>
                            <a:srgbClr val="000000"/>
                          </a:solidFill>
                          <a:effectLst/>
                          <a:latin typeface="Helvetica" charset="0"/>
                          <a:ea typeface="ＭＳ Ｐゴシック" charset="0"/>
                          <a:cs typeface="Helvetica" charset="0"/>
                          <a:sym typeface="Helvetica" charset="0"/>
                        </a:rPr>
                        <a:t>urban extent</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cap="flat">
                      <a:noFill/>
                    </a:lnL>
                    <a:lnR w="12700" cap="flat" cmpd="sng" algn="ctr">
                      <a:solidFill>
                        <a:srgbClr val="000000"/>
                      </a:solidFill>
                      <a:prstDash val="solid"/>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9.77</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solid"/>
                      <a:miter lim="0"/>
                      <a:headEnd type="none" w="med" len="med"/>
                      <a:tailEnd type="none" w="med" len="med"/>
                    </a:lnL>
                    <a:lnR w="12700" cap="flat" cmpd="sng" algn="ctr">
                      <a:solidFill>
                        <a:srgbClr val="000000"/>
                      </a:solidFill>
                      <a:prstDash val="dash"/>
                      <a:miter lim="0"/>
                      <a:headEnd type="none" w="med" len="med"/>
                      <a:tailEnd type="none" w="med" len="med"/>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c>
                  <a:txBody>
                    <a:bodyPr/>
                    <a:lstStyle/>
                    <a:p>
                      <a:pPr marL="0" marR="0" lvl="0" indent="0" algn="ctr" defTabSz="0" rtl="0" eaLnBrk="1"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Helvetica Light" charset="0"/>
                          <a:ea typeface="ＭＳ Ｐゴシック" charset="0"/>
                          <a:cs typeface="Helvetica Light" charset="0"/>
                          <a:sym typeface="Helvetica Light" charset="0"/>
                        </a:rPr>
                        <a:t>1.62</a:t>
                      </a:r>
                      <a:endParaRPr kumimoji="0" lang="en-US" sz="2000" b="0" i="0" u="none" strike="noStrike" cap="none" normalizeH="0" baseline="0" dirty="0">
                        <a:ln>
                          <a:noFill/>
                        </a:ln>
                        <a:solidFill>
                          <a:srgbClr val="000000"/>
                        </a:solidFill>
                        <a:effectLst/>
                        <a:latin typeface="Helvetica Light" charset="0"/>
                        <a:ea typeface="ＭＳ Ｐゴシック" charset="0"/>
                        <a:cs typeface="Helvetica Light" charset="0"/>
                        <a:sym typeface="Helvetica Light" charset="0"/>
                      </a:endParaRPr>
                    </a:p>
                  </a:txBody>
                  <a:tcPr marL="35719" marR="35719" marT="35719" marB="35719" anchor="ctr" horzOverflow="overflow">
                    <a:lnL w="12700" cap="flat" cmpd="sng" algn="ctr">
                      <a:solidFill>
                        <a:srgbClr val="000000"/>
                      </a:solidFill>
                      <a:prstDash val="dash"/>
                      <a:miter lim="0"/>
                      <a:headEnd type="none" w="med" len="med"/>
                      <a:tailEnd type="none" w="med" len="med"/>
                    </a:lnL>
                    <a:lnR cap="flat">
                      <a:noFill/>
                    </a:lnR>
                    <a:lnT w="12700" cap="flat" cmpd="sng" algn="ctr">
                      <a:solidFill>
                        <a:srgbClr val="000000"/>
                      </a:solidFill>
                      <a:prstDash val="dash"/>
                      <a:miter lim="0"/>
                      <a:headEnd type="none" w="med" len="med"/>
                      <a:tailEnd type="none" w="med" len="med"/>
                    </a:lnT>
                    <a:lnB w="12700" cap="flat" cmpd="sng" algn="ctr">
                      <a:solidFill>
                        <a:srgbClr val="000000"/>
                      </a:solidFill>
                      <a:prstDash val="dash"/>
                      <a:miter lim="0"/>
                      <a:headEnd type="none" w="med" len="med"/>
                      <a:tailEnd type="none" w="med" len="med"/>
                    </a:lnB>
                    <a:lnTlToBr>
                      <a:noFill/>
                    </a:lnTlToBr>
                    <a:lnBlToTr>
                      <a:noFill/>
                    </a:lnBlToTr>
                    <a:noFill/>
                  </a:tcPr>
                </a:tc>
              </a:tr>
            </a:tbl>
          </a:graphicData>
        </a:graphic>
      </p:graphicFrame>
      <p:pic>
        <p:nvPicPr>
          <p:cNvPr id="3" name="Picture 2" descr="viariable importance summary.pd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58645" y="3846285"/>
            <a:ext cx="4213747" cy="2809164"/>
          </a:xfrm>
          <a:prstGeom prst="rect">
            <a:avLst/>
          </a:prstGeom>
        </p:spPr>
      </p:pic>
      <p:pic>
        <p:nvPicPr>
          <p:cNvPr id="117763"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033640" y="716677"/>
            <a:ext cx="7168574" cy="3129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1"/>
          <p:cNvSpPr txBox="1">
            <a:spLocks/>
          </p:cNvSpPr>
          <p:nvPr/>
        </p:nvSpPr>
        <p:spPr>
          <a:xfrm>
            <a:off x="271388" y="406994"/>
            <a:ext cx="8636000" cy="567710"/>
          </a:xfrm>
          <a:prstGeom prst="rect">
            <a:avLst/>
          </a:prstGeom>
          <a:solidFill>
            <a:srgbClr val="FFFFFF"/>
          </a:solidFill>
        </p:spPr>
        <p:txBody>
          <a:bodyPr>
            <a:normAutofit/>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sz="2400" b="0" dirty="0" smtClean="0">
                <a:latin typeface="Arial" charset="0"/>
                <a:ea typeface="ＭＳ Ｐゴシック" charset="0"/>
                <a:cs typeface="ＭＳ Ｐゴシック" charset="0"/>
              </a:rPr>
              <a:t>Hotspots II – new variables and methods</a:t>
            </a:r>
            <a:endParaRPr lang="en-US" sz="2400" b="0"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1786282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5" name="Picture 4" descr="Macintosh HD:Users:toph:Dropbox (EHA):repositories:hotspots2:inst:out:bsm:bsm_partial_dependence_2pgr.png"/>
          <p:cNvPicPr/>
          <p:nvPr/>
        </p:nvPicPr>
        <p:blipFill>
          <a:blip r:embed="rId2">
            <a:extLst>
              <a:ext uri="{28A0092B-C50C-407E-A947-70E740481C1C}">
                <a14:useLocalDpi xmlns:a14="http://schemas.microsoft.com/office/drawing/2010/main"/>
              </a:ext>
            </a:extLst>
          </a:blip>
          <a:srcRect/>
          <a:stretch>
            <a:fillRect/>
          </a:stretch>
        </p:blipFill>
        <p:spPr bwMode="auto">
          <a:xfrm>
            <a:off x="152400" y="609600"/>
            <a:ext cx="8534400" cy="5867400"/>
          </a:xfrm>
          <a:prstGeom prst="rect">
            <a:avLst/>
          </a:prstGeom>
          <a:noFill/>
          <a:ln>
            <a:noFill/>
          </a:ln>
        </p:spPr>
      </p:pic>
      <p:sp>
        <p:nvSpPr>
          <p:cNvPr id="4" name="Title 1"/>
          <p:cNvSpPr txBox="1">
            <a:spLocks/>
          </p:cNvSpPr>
          <p:nvPr/>
        </p:nvSpPr>
        <p:spPr>
          <a:xfrm>
            <a:off x="138752" y="152400"/>
            <a:ext cx="8636000" cy="567710"/>
          </a:xfrm>
          <a:prstGeom prst="rect">
            <a:avLst/>
          </a:prstGeom>
          <a:solidFill>
            <a:srgbClr val="FFFFFF"/>
          </a:solidFill>
        </p:spPr>
        <p:txBody>
          <a:bodyPr>
            <a:normAutofit/>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sz="2800" b="0" dirty="0" smtClean="0">
                <a:latin typeface="+mn-lt"/>
                <a:ea typeface="ＭＳ Ｐゴシック" charset="0"/>
                <a:cs typeface="ＭＳ Ｐゴシック" charset="0"/>
              </a:rPr>
              <a:t>Hotspots II – influence of each variable </a:t>
            </a:r>
            <a:endParaRPr lang="en-US" sz="2800" b="0" dirty="0">
              <a:latin typeface="+mn-lt"/>
              <a:ea typeface="ＭＳ Ｐゴシック" charset="0"/>
              <a:cs typeface="ＭＳ Ｐゴシック" charset="0"/>
            </a:endParaRPr>
          </a:p>
        </p:txBody>
      </p:sp>
      <p:sp>
        <p:nvSpPr>
          <p:cNvPr id="2" name="TextBox 1"/>
          <p:cNvSpPr txBox="1"/>
          <p:nvPr/>
        </p:nvSpPr>
        <p:spPr>
          <a:xfrm>
            <a:off x="304800" y="6248400"/>
            <a:ext cx="2703760" cy="369332"/>
          </a:xfrm>
          <a:prstGeom prst="rect">
            <a:avLst/>
          </a:prstGeom>
          <a:noFill/>
        </p:spPr>
        <p:txBody>
          <a:bodyPr wrap="none" rtlCol="0">
            <a:spAutoFit/>
          </a:bodyPr>
          <a:lstStyle/>
          <a:p>
            <a:r>
              <a:rPr lang="en-US" dirty="0" smtClean="0"/>
              <a:t>EcoHealth Alliance, In Prep</a:t>
            </a:r>
            <a:endParaRPr lang="en-US" dirty="0"/>
          </a:p>
        </p:txBody>
      </p:sp>
    </p:spTree>
    <p:extLst>
      <p:ext uri="{BB962C8B-B14F-4D97-AF65-F5344CB8AC3E}">
        <p14:creationId xmlns:p14="http://schemas.microsoft.com/office/powerpoint/2010/main" val="33180810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248"/>
        <p:cNvGrpSpPr/>
        <p:nvPr/>
      </p:nvGrpSpPr>
      <p:grpSpPr>
        <a:xfrm>
          <a:off x="0" y="0"/>
          <a:ext cx="0" cy="0"/>
          <a:chOff x="0" y="0"/>
          <a:chExt cx="0" cy="0"/>
        </a:xfrm>
      </p:grpSpPr>
      <p:pic>
        <p:nvPicPr>
          <p:cNvPr id="249" name="Shape 249"/>
          <p:cNvPicPr preferRelativeResize="0"/>
          <p:nvPr/>
        </p:nvPicPr>
        <p:blipFill>
          <a:blip r:embed="rId3">
            <a:alphaModFix/>
          </a:blip>
          <a:stretch>
            <a:fillRect/>
          </a:stretch>
        </p:blipFill>
        <p:spPr>
          <a:xfrm>
            <a:off x="498562" y="314325"/>
            <a:ext cx="3997476" cy="972725"/>
          </a:xfrm>
          <a:prstGeom prst="rect">
            <a:avLst/>
          </a:prstGeom>
          <a:noFill/>
          <a:ln>
            <a:noFill/>
          </a:ln>
        </p:spPr>
      </p:pic>
      <p:sp>
        <p:nvSpPr>
          <p:cNvPr id="251" name="Shape 251"/>
          <p:cNvSpPr txBox="1"/>
          <p:nvPr/>
        </p:nvSpPr>
        <p:spPr>
          <a:xfrm>
            <a:off x="364625" y="1394379"/>
            <a:ext cx="4502700" cy="1968096"/>
          </a:xfrm>
          <a:prstGeom prst="rect">
            <a:avLst/>
          </a:prstGeom>
          <a:noFill/>
          <a:ln>
            <a:noFill/>
          </a:ln>
        </p:spPr>
        <p:txBody>
          <a:bodyPr lIns="91425" tIns="91425" rIns="91425" bIns="91425" anchor="t" anchorCtr="0">
            <a:noAutofit/>
          </a:bodyPr>
          <a:lstStyle/>
          <a:p>
            <a:pPr lvl="0" rtl="0">
              <a:spcBef>
                <a:spcPts val="0"/>
              </a:spcBef>
              <a:buNone/>
            </a:pPr>
            <a:r>
              <a:rPr lang="en-US" sz="2200" dirty="0" smtClean="0">
                <a:solidFill>
                  <a:srgbClr val="434343"/>
                </a:solidFill>
                <a:latin typeface="Open Sans"/>
                <a:ea typeface="Open Sans"/>
                <a:cs typeface="Open Sans"/>
                <a:sym typeface="Open Sans"/>
              </a:rPr>
              <a:t>Internet based app for the </a:t>
            </a:r>
            <a:r>
              <a:rPr lang="en" sz="2200" dirty="0" smtClean="0">
                <a:solidFill>
                  <a:srgbClr val="434343"/>
                </a:solidFill>
                <a:latin typeface="Open Sans"/>
                <a:ea typeface="Open Sans"/>
                <a:cs typeface="Open Sans"/>
                <a:sym typeface="Open Sans"/>
              </a:rPr>
              <a:t>One </a:t>
            </a:r>
            <a:r>
              <a:rPr lang="en" sz="2200" dirty="0">
                <a:solidFill>
                  <a:srgbClr val="434343"/>
                </a:solidFill>
                <a:latin typeface="Open Sans"/>
                <a:ea typeface="Open Sans"/>
                <a:cs typeface="Open Sans"/>
                <a:sym typeface="Open Sans"/>
              </a:rPr>
              <a:t>Health community to collect, share, and visualize information on human, animal, and environmental health. </a:t>
            </a:r>
          </a:p>
          <a:p>
            <a:pPr lvl="0" rtl="0">
              <a:spcBef>
                <a:spcPts val="0"/>
              </a:spcBef>
              <a:buNone/>
            </a:pPr>
            <a:endParaRPr sz="2200" dirty="0">
              <a:solidFill>
                <a:srgbClr val="434343"/>
              </a:solidFill>
            </a:endParaRPr>
          </a:p>
          <a:p>
            <a:pPr lvl="0" rtl="0">
              <a:spcBef>
                <a:spcPts val="0"/>
              </a:spcBef>
              <a:buNone/>
            </a:pPr>
            <a:endParaRPr sz="2200" dirty="0">
              <a:solidFill>
                <a:srgbClr val="434343"/>
              </a:solidFill>
            </a:endParaRPr>
          </a:p>
          <a:p>
            <a:pPr lvl="0" rtl="0">
              <a:spcBef>
                <a:spcPts val="0"/>
              </a:spcBef>
              <a:buNone/>
            </a:pPr>
            <a:endParaRPr sz="2200" dirty="0">
              <a:solidFill>
                <a:srgbClr val="434343"/>
              </a:solidFill>
              <a:latin typeface="Open Sans"/>
              <a:ea typeface="Open Sans"/>
              <a:cs typeface="Open Sans"/>
              <a:sym typeface="Open Sans"/>
            </a:endParaRPr>
          </a:p>
        </p:txBody>
      </p:sp>
      <p:pic>
        <p:nvPicPr>
          <p:cNvPr id="253" name="Shape 253"/>
          <p:cNvPicPr preferRelativeResize="0"/>
          <p:nvPr/>
        </p:nvPicPr>
        <p:blipFill>
          <a:blip r:embed="rId4">
            <a:alphaModFix/>
          </a:blip>
          <a:stretch>
            <a:fillRect/>
          </a:stretch>
        </p:blipFill>
        <p:spPr>
          <a:xfrm>
            <a:off x="7025726" y="6057150"/>
            <a:ext cx="1697710" cy="506699"/>
          </a:xfrm>
          <a:prstGeom prst="rect">
            <a:avLst/>
          </a:prstGeom>
          <a:noFill/>
          <a:ln>
            <a:noFill/>
          </a:ln>
        </p:spPr>
      </p:pic>
      <p:sp>
        <p:nvSpPr>
          <p:cNvPr id="254" name="Shape 254"/>
          <p:cNvSpPr txBox="1"/>
          <p:nvPr/>
        </p:nvSpPr>
        <p:spPr>
          <a:xfrm>
            <a:off x="5228650" y="4335750"/>
            <a:ext cx="3643499" cy="1704299"/>
          </a:xfrm>
          <a:prstGeom prst="rect">
            <a:avLst/>
          </a:prstGeom>
          <a:noFill/>
          <a:ln>
            <a:noFill/>
          </a:ln>
        </p:spPr>
        <p:txBody>
          <a:bodyPr lIns="91425" tIns="91425" rIns="91425" bIns="91425" anchor="ctr" anchorCtr="0">
            <a:noAutofit/>
          </a:bodyPr>
          <a:lstStyle/>
          <a:p>
            <a:pPr lvl="0" rtl="0">
              <a:spcBef>
                <a:spcPts val="0"/>
              </a:spcBef>
              <a:buNone/>
            </a:pPr>
            <a:r>
              <a:rPr lang="en" sz="1800">
                <a:solidFill>
                  <a:srgbClr val="434343"/>
                </a:solidFill>
                <a:latin typeface="Open Sans"/>
                <a:ea typeface="Open Sans"/>
                <a:cs typeface="Open Sans"/>
                <a:sym typeface="Open Sans"/>
              </a:rPr>
              <a:t>Centralized web-application dedicated to the storage, display, dissemination, and discussion of the current knowledge of disease emergence. </a:t>
            </a:r>
          </a:p>
        </p:txBody>
      </p:sp>
      <p:cxnSp>
        <p:nvCxnSpPr>
          <p:cNvPr id="255" name="Shape 255"/>
          <p:cNvCxnSpPr/>
          <p:nvPr/>
        </p:nvCxnSpPr>
        <p:spPr>
          <a:xfrm>
            <a:off x="4985125" y="273600"/>
            <a:ext cx="0" cy="6310800"/>
          </a:xfrm>
          <a:prstGeom prst="straightConnector1">
            <a:avLst/>
          </a:prstGeom>
          <a:noFill/>
          <a:ln w="19050" cap="flat">
            <a:solidFill>
              <a:srgbClr val="CCCCCC"/>
            </a:solidFill>
            <a:prstDash val="solid"/>
            <a:round/>
            <a:headEnd type="none" w="lg" len="lg"/>
            <a:tailEnd type="none" w="lg" len="lg"/>
          </a:ln>
        </p:spPr>
      </p:cxnSp>
      <p:sp>
        <p:nvSpPr>
          <p:cNvPr id="256" name="Shape 256"/>
          <p:cNvSpPr txBox="1"/>
          <p:nvPr/>
        </p:nvSpPr>
        <p:spPr>
          <a:xfrm>
            <a:off x="374950" y="3584713"/>
            <a:ext cx="1135800" cy="399000"/>
          </a:xfrm>
          <a:prstGeom prst="rect">
            <a:avLst/>
          </a:prstGeom>
          <a:noFill/>
          <a:ln>
            <a:noFill/>
          </a:ln>
        </p:spPr>
        <p:txBody>
          <a:bodyPr lIns="91425" tIns="91425" rIns="91425" bIns="91425" anchor="t" anchorCtr="0">
            <a:noAutofit/>
          </a:bodyPr>
          <a:lstStyle/>
          <a:p>
            <a:pPr lvl="0" rtl="0">
              <a:spcBef>
                <a:spcPts val="0"/>
              </a:spcBef>
              <a:buNone/>
            </a:pPr>
            <a:r>
              <a:rPr lang="en" sz="1800" b="1">
                <a:solidFill>
                  <a:srgbClr val="9E5424"/>
                </a:solidFill>
                <a:latin typeface="Open Sans"/>
                <a:ea typeface="Open Sans"/>
                <a:cs typeface="Open Sans"/>
                <a:sym typeface="Open Sans"/>
              </a:rPr>
              <a:t>Submit</a:t>
            </a:r>
          </a:p>
        </p:txBody>
      </p:sp>
      <p:sp>
        <p:nvSpPr>
          <p:cNvPr id="257" name="Shape 257"/>
          <p:cNvSpPr/>
          <p:nvPr/>
        </p:nvSpPr>
        <p:spPr>
          <a:xfrm>
            <a:off x="1439894" y="3674638"/>
            <a:ext cx="588599" cy="314400"/>
          </a:xfrm>
          <a:prstGeom prst="leftRightArrow">
            <a:avLst>
              <a:gd name="adj1" fmla="val 50000"/>
              <a:gd name="adj2" fmla="val 50000"/>
            </a:avLst>
          </a:prstGeom>
          <a:solidFill>
            <a:srgbClr val="3C86A0"/>
          </a:solidFill>
          <a:ln>
            <a:noFill/>
          </a:ln>
        </p:spPr>
        <p:txBody>
          <a:bodyPr lIns="91425" tIns="91425" rIns="91425" bIns="91425" anchor="ctr" anchorCtr="0">
            <a:noAutofit/>
          </a:bodyPr>
          <a:lstStyle/>
          <a:p>
            <a:pPr>
              <a:spcBef>
                <a:spcPts val="0"/>
              </a:spcBef>
              <a:buNone/>
            </a:pPr>
            <a:endParaRPr/>
          </a:p>
        </p:txBody>
      </p:sp>
      <p:pic>
        <p:nvPicPr>
          <p:cNvPr id="258" name="Shape 258"/>
          <p:cNvPicPr preferRelativeResize="0"/>
          <p:nvPr/>
        </p:nvPicPr>
        <p:blipFill>
          <a:blip r:embed="rId5">
            <a:alphaModFix/>
          </a:blip>
          <a:stretch>
            <a:fillRect/>
          </a:stretch>
        </p:blipFill>
        <p:spPr>
          <a:xfrm>
            <a:off x="5559200" y="314324"/>
            <a:ext cx="2925375" cy="1852675"/>
          </a:xfrm>
          <a:prstGeom prst="rect">
            <a:avLst/>
          </a:prstGeom>
          <a:noFill/>
          <a:ln>
            <a:noFill/>
          </a:ln>
        </p:spPr>
      </p:pic>
      <p:sp>
        <p:nvSpPr>
          <p:cNvPr id="259" name="Shape 259"/>
          <p:cNvSpPr txBox="1"/>
          <p:nvPr/>
        </p:nvSpPr>
        <p:spPr>
          <a:xfrm>
            <a:off x="2096425" y="3584713"/>
            <a:ext cx="1135800" cy="399000"/>
          </a:xfrm>
          <a:prstGeom prst="rect">
            <a:avLst/>
          </a:prstGeom>
          <a:noFill/>
          <a:ln>
            <a:noFill/>
          </a:ln>
        </p:spPr>
        <p:txBody>
          <a:bodyPr lIns="91425" tIns="91425" rIns="91425" bIns="91425" anchor="t" anchorCtr="0">
            <a:noAutofit/>
          </a:bodyPr>
          <a:lstStyle/>
          <a:p>
            <a:pPr lvl="0" rtl="0">
              <a:spcBef>
                <a:spcPts val="0"/>
              </a:spcBef>
              <a:buNone/>
            </a:pPr>
            <a:r>
              <a:rPr lang="en" sz="1800" b="1" dirty="0">
                <a:solidFill>
                  <a:srgbClr val="9E5424"/>
                </a:solidFill>
                <a:latin typeface="Open Sans"/>
                <a:ea typeface="Open Sans"/>
                <a:cs typeface="Open Sans"/>
                <a:sym typeface="Open Sans"/>
              </a:rPr>
              <a:t>Explore</a:t>
            </a:r>
          </a:p>
        </p:txBody>
      </p:sp>
      <p:sp>
        <p:nvSpPr>
          <p:cNvPr id="260" name="Shape 260"/>
          <p:cNvSpPr txBox="1"/>
          <p:nvPr/>
        </p:nvSpPr>
        <p:spPr>
          <a:xfrm>
            <a:off x="3837375" y="3584713"/>
            <a:ext cx="1029900" cy="399000"/>
          </a:xfrm>
          <a:prstGeom prst="rect">
            <a:avLst/>
          </a:prstGeom>
          <a:noFill/>
          <a:ln>
            <a:noFill/>
          </a:ln>
        </p:spPr>
        <p:txBody>
          <a:bodyPr lIns="91425" tIns="91425" rIns="91425" bIns="91425" anchor="t" anchorCtr="0">
            <a:noAutofit/>
          </a:bodyPr>
          <a:lstStyle/>
          <a:p>
            <a:pPr lvl="0" rtl="0">
              <a:spcBef>
                <a:spcPts val="0"/>
              </a:spcBef>
              <a:buNone/>
            </a:pPr>
            <a:r>
              <a:rPr lang="en" sz="1800" b="1" dirty="0">
                <a:solidFill>
                  <a:srgbClr val="9E5424"/>
                </a:solidFill>
                <a:latin typeface="Open Sans"/>
                <a:ea typeface="Open Sans"/>
                <a:cs typeface="Open Sans"/>
                <a:sym typeface="Open Sans"/>
              </a:rPr>
              <a:t>Export</a:t>
            </a:r>
          </a:p>
        </p:txBody>
      </p:sp>
      <p:sp>
        <p:nvSpPr>
          <p:cNvPr id="261" name="Shape 261"/>
          <p:cNvSpPr/>
          <p:nvPr/>
        </p:nvSpPr>
        <p:spPr>
          <a:xfrm>
            <a:off x="3221225" y="3674638"/>
            <a:ext cx="588599" cy="314400"/>
          </a:xfrm>
          <a:prstGeom prst="leftRightArrow">
            <a:avLst>
              <a:gd name="adj1" fmla="val 50000"/>
              <a:gd name="adj2" fmla="val 50000"/>
            </a:avLst>
          </a:prstGeom>
          <a:solidFill>
            <a:srgbClr val="3C86A0"/>
          </a:solidFill>
          <a:ln>
            <a:noFill/>
          </a:ln>
        </p:spPr>
        <p:txBody>
          <a:bodyPr lIns="91425" tIns="91425" rIns="91425" bIns="91425" anchor="ctr" anchorCtr="0">
            <a:noAutofit/>
          </a:bodyPr>
          <a:lstStyle/>
          <a:p>
            <a:pPr>
              <a:spcBef>
                <a:spcPts val="0"/>
              </a:spcBef>
              <a:buNone/>
            </a:pPr>
            <a:endParaRPr/>
          </a:p>
        </p:txBody>
      </p:sp>
      <p:pic>
        <p:nvPicPr>
          <p:cNvPr id="263" name="Shape 263"/>
          <p:cNvPicPr preferRelativeResize="0"/>
          <p:nvPr/>
        </p:nvPicPr>
        <p:blipFill rotWithShape="1">
          <a:blip r:embed="rId6">
            <a:alphaModFix/>
          </a:blip>
          <a:srcRect b="28093"/>
          <a:stretch/>
        </p:blipFill>
        <p:spPr>
          <a:xfrm>
            <a:off x="5304850" y="2399564"/>
            <a:ext cx="3434076" cy="1704325"/>
          </a:xfrm>
          <a:prstGeom prst="rect">
            <a:avLst/>
          </a:prstGeom>
          <a:noFill/>
          <a:ln>
            <a:noFill/>
          </a:ln>
        </p:spPr>
      </p:pic>
      <p:pic>
        <p:nvPicPr>
          <p:cNvPr id="2" name="Picture 1" descr="Screen Shot 2015-11-16 at 9.05.48 A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6150" y="4173894"/>
            <a:ext cx="2651228" cy="2522249"/>
          </a:xfrm>
          <a:prstGeom prst="rect">
            <a:avLst/>
          </a:prstGeom>
        </p:spPr>
      </p:pic>
    </p:spTree>
    <p:extLst>
      <p:ext uri="{BB962C8B-B14F-4D97-AF65-F5344CB8AC3E}">
        <p14:creationId xmlns:p14="http://schemas.microsoft.com/office/powerpoint/2010/main" val="4115172249"/>
      </p:ext>
    </p:extLst>
  </p:cSld>
  <p:clrMapOvr>
    <a:masterClrMapping/>
  </p:clrMapOvr>
  <p:transition xmlns:p14="http://schemas.microsoft.com/office/powerpoint/2010/main" spd="slow">
    <p:cut/>
  </p:transition>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1196792"/>
            <a:ext cx="9144000" cy="5791200"/>
          </a:xfrm>
          <a:prstGeom prst="rect">
            <a:avLst/>
          </a:prstGeom>
        </p:spPr>
      </p:pic>
      <p:sp>
        <p:nvSpPr>
          <p:cNvPr id="4" name="TextBox 3"/>
          <p:cNvSpPr txBox="1"/>
          <p:nvPr/>
        </p:nvSpPr>
        <p:spPr>
          <a:xfrm>
            <a:off x="62558" y="411962"/>
            <a:ext cx="9081442" cy="1384995"/>
          </a:xfrm>
          <a:prstGeom prst="rect">
            <a:avLst/>
          </a:prstGeom>
          <a:noFill/>
        </p:spPr>
        <p:txBody>
          <a:bodyPr wrap="square" rtlCol="0">
            <a:spAutoFit/>
          </a:bodyPr>
          <a:lstStyle/>
          <a:p>
            <a:r>
              <a:rPr lang="en-US" sz="2800" b="1" dirty="0" smtClean="0">
                <a:latin typeface="Trebuchet MS"/>
                <a:cs typeface="Trebuchet MS"/>
              </a:rPr>
              <a:t>Combining data from multiple organizations leads to better data, and stronger disease detection and response</a:t>
            </a:r>
            <a:endParaRPr lang="en-US" sz="2800" b="1" dirty="0">
              <a:latin typeface="Trebuchet MS"/>
              <a:cs typeface="Trebuchet MS"/>
            </a:endParaRPr>
          </a:p>
        </p:txBody>
      </p:sp>
    </p:spTree>
    <p:extLst>
      <p:ext uri="{BB962C8B-B14F-4D97-AF65-F5344CB8AC3E}">
        <p14:creationId xmlns:p14="http://schemas.microsoft.com/office/powerpoint/2010/main" val="2897299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267"/>
        <p:cNvGrpSpPr/>
        <p:nvPr/>
      </p:nvGrpSpPr>
      <p:grpSpPr>
        <a:xfrm>
          <a:off x="0" y="0"/>
          <a:ext cx="0" cy="0"/>
          <a:chOff x="0" y="0"/>
          <a:chExt cx="0" cy="0"/>
        </a:xfrm>
      </p:grpSpPr>
      <p:pic>
        <p:nvPicPr>
          <p:cNvPr id="268" name="Shape 268"/>
          <p:cNvPicPr preferRelativeResize="0"/>
          <p:nvPr/>
        </p:nvPicPr>
        <p:blipFill rotWithShape="1">
          <a:blip r:embed="rId3">
            <a:alphaModFix/>
          </a:blip>
          <a:srcRect/>
          <a:stretch/>
        </p:blipFill>
        <p:spPr>
          <a:xfrm>
            <a:off x="6450503" y="5594978"/>
            <a:ext cx="1437458" cy="393599"/>
          </a:xfrm>
          <a:prstGeom prst="rect">
            <a:avLst/>
          </a:prstGeom>
          <a:noFill/>
          <a:ln>
            <a:noFill/>
          </a:ln>
        </p:spPr>
      </p:pic>
      <p:pic>
        <p:nvPicPr>
          <p:cNvPr id="269" name="Shape 269"/>
          <p:cNvPicPr preferRelativeResize="0"/>
          <p:nvPr/>
        </p:nvPicPr>
        <p:blipFill>
          <a:blip r:embed="rId4">
            <a:alphaModFix/>
          </a:blip>
          <a:stretch>
            <a:fillRect/>
          </a:stretch>
        </p:blipFill>
        <p:spPr>
          <a:xfrm>
            <a:off x="4227144" y="5343796"/>
            <a:ext cx="770445" cy="770399"/>
          </a:xfrm>
          <a:prstGeom prst="rect">
            <a:avLst/>
          </a:prstGeom>
          <a:noFill/>
          <a:ln>
            <a:noFill/>
          </a:ln>
        </p:spPr>
      </p:pic>
      <p:pic>
        <p:nvPicPr>
          <p:cNvPr id="271" name="Shape 271"/>
          <p:cNvPicPr preferRelativeResize="0"/>
          <p:nvPr/>
        </p:nvPicPr>
        <p:blipFill>
          <a:blip r:embed="rId5">
            <a:alphaModFix/>
          </a:blip>
          <a:stretch>
            <a:fillRect/>
          </a:stretch>
        </p:blipFill>
        <p:spPr>
          <a:xfrm>
            <a:off x="721200" y="5384312"/>
            <a:ext cx="2776900" cy="709674"/>
          </a:xfrm>
          <a:prstGeom prst="rect">
            <a:avLst/>
          </a:prstGeom>
          <a:noFill/>
          <a:ln>
            <a:noFill/>
          </a:ln>
        </p:spPr>
      </p:pic>
      <p:sp>
        <p:nvSpPr>
          <p:cNvPr id="272" name="Shape 272"/>
          <p:cNvSpPr txBox="1">
            <a:spLocks noGrp="1"/>
          </p:cNvSpPr>
          <p:nvPr>
            <p:ph type="sldNum" idx="12"/>
          </p:nvPr>
        </p:nvSpPr>
        <p:spPr>
          <a:xfrm>
            <a:off x="8556790" y="6333133"/>
            <a:ext cx="548699" cy="524699"/>
          </a:xfrm>
          <a:prstGeom prst="rect">
            <a:avLst/>
          </a:prstGeom>
        </p:spPr>
        <p:txBody>
          <a:bodyPr lIns="91425" tIns="91425" rIns="91425" bIns="91425" anchor="ctr" anchorCtr="0">
            <a:noAutofit/>
          </a:bodyPr>
          <a:lstStyle/>
          <a:p>
            <a:pPr lvl="0">
              <a:spcBef>
                <a:spcPts val="0"/>
              </a:spcBef>
              <a:buClr>
                <a:schemeClr val="dk1"/>
              </a:buClr>
              <a:buSzPct val="25000"/>
              <a:buFont typeface="Arial"/>
              <a:buNone/>
            </a:pPr>
            <a:fld id="{00000000-1234-1234-1234-123412341234}" type="slidenum">
              <a:rPr lang="en"/>
              <a:t>14</a:t>
            </a:fld>
            <a:endParaRPr lang="en"/>
          </a:p>
        </p:txBody>
      </p:sp>
      <p:pic>
        <p:nvPicPr>
          <p:cNvPr id="273" name="Shape 273"/>
          <p:cNvPicPr preferRelativeResize="0"/>
          <p:nvPr/>
        </p:nvPicPr>
        <p:blipFill>
          <a:blip r:embed="rId6">
            <a:alphaModFix/>
          </a:blip>
          <a:stretch>
            <a:fillRect/>
          </a:stretch>
        </p:blipFill>
        <p:spPr>
          <a:xfrm>
            <a:off x="3006575" y="762627"/>
            <a:ext cx="3130975" cy="2012848"/>
          </a:xfrm>
          <a:prstGeom prst="rect">
            <a:avLst/>
          </a:prstGeom>
          <a:noFill/>
          <a:ln>
            <a:noFill/>
          </a:ln>
        </p:spPr>
      </p:pic>
      <p:cxnSp>
        <p:nvCxnSpPr>
          <p:cNvPr id="274" name="Shape 274"/>
          <p:cNvCxnSpPr/>
          <p:nvPr/>
        </p:nvCxnSpPr>
        <p:spPr>
          <a:xfrm>
            <a:off x="-26125" y="5103697"/>
            <a:ext cx="9266700" cy="0"/>
          </a:xfrm>
          <a:prstGeom prst="straightConnector1">
            <a:avLst/>
          </a:prstGeom>
          <a:noFill/>
          <a:ln w="19050" cap="flat">
            <a:solidFill>
              <a:srgbClr val="D9D9D9"/>
            </a:solidFill>
            <a:prstDash val="solid"/>
            <a:round/>
            <a:headEnd type="none" w="lg" len="lg"/>
            <a:tailEnd type="none" w="lg" len="lg"/>
          </a:ln>
        </p:spPr>
      </p:cxnSp>
      <p:sp>
        <p:nvSpPr>
          <p:cNvPr id="275" name="Shape 275"/>
          <p:cNvSpPr txBox="1"/>
          <p:nvPr/>
        </p:nvSpPr>
        <p:spPr>
          <a:xfrm>
            <a:off x="989450" y="3161515"/>
            <a:ext cx="7165200" cy="1251318"/>
          </a:xfrm>
          <a:prstGeom prst="rect">
            <a:avLst/>
          </a:prstGeom>
          <a:noFill/>
          <a:ln>
            <a:noFill/>
          </a:ln>
        </p:spPr>
        <p:txBody>
          <a:bodyPr lIns="91425" tIns="91425" rIns="91425" bIns="91425" anchor="t" anchorCtr="0">
            <a:noAutofit/>
          </a:bodyPr>
          <a:lstStyle/>
          <a:p>
            <a:pPr lvl="0" algn="ctr" rtl="0">
              <a:lnSpc>
                <a:spcPct val="115000"/>
              </a:lnSpc>
              <a:spcBef>
                <a:spcPts val="0"/>
              </a:spcBef>
              <a:buClr>
                <a:schemeClr val="dk1"/>
              </a:buClr>
              <a:buSzPct val="78571"/>
              <a:buFont typeface="Arial"/>
              <a:buNone/>
            </a:pPr>
            <a:r>
              <a:rPr lang="en" b="1" dirty="0">
                <a:solidFill>
                  <a:srgbClr val="666666"/>
                </a:solidFill>
                <a:latin typeface="Open Sans"/>
                <a:ea typeface="Open Sans"/>
                <a:cs typeface="Open Sans"/>
                <a:sym typeface="Open Sans"/>
              </a:rPr>
              <a:t>A biosurveillance application that enables infectious disease analysts to monitor non-traditional information sources for infectious disease </a:t>
            </a:r>
            <a:r>
              <a:rPr lang="en" b="1" dirty="0" smtClean="0">
                <a:solidFill>
                  <a:srgbClr val="666666"/>
                </a:solidFill>
                <a:latin typeface="Open Sans"/>
                <a:ea typeface="Open Sans"/>
                <a:cs typeface="Open Sans"/>
                <a:sym typeface="Open Sans"/>
              </a:rPr>
              <a:t>threats</a:t>
            </a:r>
            <a:r>
              <a:rPr lang="en-US" b="1" dirty="0" smtClean="0">
                <a:solidFill>
                  <a:srgbClr val="666666"/>
                </a:solidFill>
                <a:latin typeface="Open Sans"/>
                <a:ea typeface="Open Sans"/>
                <a:cs typeface="Open Sans"/>
                <a:sym typeface="Open Sans"/>
              </a:rPr>
              <a:t>, predict disease movement, and forecast infectious disease threats</a:t>
            </a:r>
            <a:endParaRPr lang="en" b="1" dirty="0">
              <a:solidFill>
                <a:srgbClr val="666666"/>
              </a:solidFill>
              <a:latin typeface="Open Sans"/>
              <a:ea typeface="Open Sans"/>
              <a:cs typeface="Open Sans"/>
              <a:sym typeface="Open Sans"/>
            </a:endParaRPr>
          </a:p>
          <a:p>
            <a:pPr algn="ctr">
              <a:lnSpc>
                <a:spcPct val="115000"/>
              </a:lnSpc>
              <a:spcBef>
                <a:spcPts val="0"/>
              </a:spcBef>
              <a:buNone/>
            </a:pPr>
            <a:endParaRPr b="1" dirty="0">
              <a:solidFill>
                <a:srgbClr val="666666"/>
              </a:solidFill>
              <a:latin typeface="Open Sans"/>
              <a:ea typeface="Open Sans"/>
              <a:cs typeface="Open Sans"/>
              <a:sym typeface="Open Sans"/>
            </a:endParaRPr>
          </a:p>
        </p:txBody>
      </p:sp>
      <p:sp>
        <p:nvSpPr>
          <p:cNvPr id="277" name="Shape 277"/>
          <p:cNvSpPr txBox="1"/>
          <p:nvPr/>
        </p:nvSpPr>
        <p:spPr>
          <a:xfrm>
            <a:off x="2582975" y="6450266"/>
            <a:ext cx="3925799" cy="393900"/>
          </a:xfrm>
          <a:prstGeom prst="rect">
            <a:avLst/>
          </a:prstGeom>
          <a:noFill/>
          <a:ln>
            <a:noFill/>
          </a:ln>
        </p:spPr>
        <p:txBody>
          <a:bodyPr lIns="91425" tIns="91425" rIns="91425" bIns="91425" anchor="t" anchorCtr="0">
            <a:noAutofit/>
          </a:bodyPr>
          <a:lstStyle/>
          <a:p>
            <a:pPr lvl="0" algn="ctr" rtl="0">
              <a:spcBef>
                <a:spcPts val="0"/>
              </a:spcBef>
              <a:buNone/>
            </a:pPr>
            <a:r>
              <a:rPr lang="en" sz="1000">
                <a:solidFill>
                  <a:srgbClr val="999999"/>
                </a:solidFill>
                <a:latin typeface="Open Sans"/>
                <a:ea typeface="Open Sans"/>
                <a:cs typeface="Open Sans"/>
                <a:sym typeface="Open Sans"/>
              </a:rPr>
              <a:t>Presenter: Nathaniel Breit &lt;breit@ecohealthalliance.org&gt;</a:t>
            </a:r>
          </a:p>
        </p:txBody>
      </p:sp>
    </p:spTree>
    <p:extLst>
      <p:ext uri="{BB962C8B-B14F-4D97-AF65-F5344CB8AC3E}">
        <p14:creationId xmlns:p14="http://schemas.microsoft.com/office/powerpoint/2010/main" val="3687769228"/>
      </p:ext>
    </p:extLst>
  </p:cSld>
  <p:clrMapOvr>
    <a:masterClrMapping/>
  </p:clrMapOvr>
  <p:transition xmlns:p14="http://schemas.microsoft.com/office/powerpoint/2010/main" spd="slow">
    <p:cut/>
  </p:transition>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294"/>
        <p:cNvGrpSpPr/>
        <p:nvPr/>
      </p:nvGrpSpPr>
      <p:grpSpPr>
        <a:xfrm>
          <a:off x="0" y="0"/>
          <a:ext cx="0" cy="0"/>
          <a:chOff x="0" y="0"/>
          <a:chExt cx="0" cy="0"/>
        </a:xfrm>
      </p:grpSpPr>
      <p:sp>
        <p:nvSpPr>
          <p:cNvPr id="295" name="Shape 295"/>
          <p:cNvSpPr txBox="1">
            <a:spLocks noGrp="1"/>
          </p:cNvSpPr>
          <p:nvPr>
            <p:ph type="body" idx="1"/>
          </p:nvPr>
        </p:nvSpPr>
        <p:spPr>
          <a:xfrm>
            <a:off x="457200" y="1440466"/>
            <a:ext cx="8229600" cy="807599"/>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 sz="3000" b="1" i="0" u="none" strike="noStrike" cap="none" baseline="0" dirty="0">
                <a:solidFill>
                  <a:schemeClr val="dk1"/>
                </a:solidFill>
                <a:latin typeface="Open Sans"/>
                <a:ea typeface="Open Sans"/>
                <a:cs typeface="Open Sans"/>
                <a:sym typeface="Open Sans"/>
              </a:rPr>
              <a:t>Near-real-time </a:t>
            </a:r>
            <a:r>
              <a:rPr lang="en" sz="3000" b="1" i="0" u="none" strike="noStrike" cap="none" baseline="0" dirty="0" smtClean="0">
                <a:solidFill>
                  <a:schemeClr val="dk1"/>
                </a:solidFill>
                <a:latin typeface="Open Sans"/>
                <a:ea typeface="Open Sans"/>
                <a:cs typeface="Open Sans"/>
                <a:sym typeface="Open Sans"/>
              </a:rPr>
              <a:t>outbreak</a:t>
            </a:r>
            <a:r>
              <a:rPr lang="en-US" sz="3000" b="1" i="0" u="none" strike="noStrike" cap="none" dirty="0" smtClean="0">
                <a:solidFill>
                  <a:schemeClr val="dk1"/>
                </a:solidFill>
                <a:latin typeface="Open Sans"/>
                <a:ea typeface="Open Sans"/>
                <a:cs typeface="Open Sans"/>
                <a:sym typeface="Open Sans"/>
              </a:rPr>
              <a:t> detection</a:t>
            </a:r>
            <a:endParaRPr lang="en" sz="3000" b="1" i="0" u="none" strike="noStrike" cap="none" baseline="0" dirty="0">
              <a:solidFill>
                <a:schemeClr val="dk1"/>
              </a:solidFill>
              <a:latin typeface="Open Sans"/>
              <a:ea typeface="Open Sans"/>
              <a:cs typeface="Open Sans"/>
              <a:sym typeface="Open Sans"/>
            </a:endParaRPr>
          </a:p>
        </p:txBody>
      </p:sp>
      <p:sp>
        <p:nvSpPr>
          <p:cNvPr id="296" name="Shape 296"/>
          <p:cNvSpPr txBox="1">
            <a:spLocks noGrp="1"/>
          </p:cNvSpPr>
          <p:nvPr>
            <p:ph type="sldNum" idx="12"/>
          </p:nvPr>
        </p:nvSpPr>
        <p:spPr>
          <a:xfrm>
            <a:off x="8556790" y="6333133"/>
            <a:ext cx="548699" cy="5246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fld id="{00000000-1234-1234-1234-123412341234}" type="slidenum">
              <a:rPr lang="en"/>
              <a:t>15</a:t>
            </a:fld>
            <a:endParaRPr lang="en"/>
          </a:p>
        </p:txBody>
      </p:sp>
      <p:cxnSp>
        <p:nvCxnSpPr>
          <p:cNvPr id="297" name="Shape 297"/>
          <p:cNvCxnSpPr/>
          <p:nvPr/>
        </p:nvCxnSpPr>
        <p:spPr>
          <a:xfrm rot="10800000">
            <a:off x="-1424" y="747387"/>
            <a:ext cx="9545099" cy="0"/>
          </a:xfrm>
          <a:prstGeom prst="straightConnector1">
            <a:avLst/>
          </a:prstGeom>
          <a:noFill/>
          <a:ln w="228600" cap="flat">
            <a:solidFill>
              <a:schemeClr val="dk2"/>
            </a:solidFill>
            <a:prstDash val="solid"/>
            <a:round/>
            <a:headEnd type="none" w="lg" len="lg"/>
            <a:tailEnd type="none" w="lg" len="lg"/>
          </a:ln>
        </p:spPr>
      </p:cxnSp>
      <p:sp>
        <p:nvSpPr>
          <p:cNvPr id="298" name="Shape 298"/>
          <p:cNvSpPr/>
          <p:nvPr/>
        </p:nvSpPr>
        <p:spPr>
          <a:xfrm>
            <a:off x="493100" y="314500"/>
            <a:ext cx="3414000" cy="865500"/>
          </a:xfrm>
          <a:prstGeom prst="roundRect">
            <a:avLst>
              <a:gd name="adj" fmla="val 16667"/>
            </a:avLst>
          </a:prstGeom>
          <a:solidFill>
            <a:srgbClr val="43AF4E"/>
          </a:solidFill>
          <a:ln w="38100" cap="flat">
            <a:solidFill>
              <a:srgbClr val="FFFFFF"/>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299" name="Shape 299"/>
          <p:cNvSpPr txBox="1">
            <a:spLocks noGrp="1"/>
          </p:cNvSpPr>
          <p:nvPr>
            <p:ph type="title"/>
          </p:nvPr>
        </p:nvSpPr>
        <p:spPr>
          <a:xfrm>
            <a:off x="609600" y="460275"/>
            <a:ext cx="4171200" cy="629400"/>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dk1"/>
              </a:buClr>
              <a:buSzPct val="25000"/>
              <a:buFont typeface="Arial"/>
              <a:buNone/>
            </a:pPr>
            <a:r>
              <a:rPr lang="en" sz="3600" b="1">
                <a:solidFill>
                  <a:srgbClr val="FFFFFF"/>
                </a:solidFill>
                <a:latin typeface="Open Sans"/>
                <a:ea typeface="Open Sans"/>
                <a:cs typeface="Open Sans"/>
                <a:sym typeface="Open Sans"/>
              </a:rPr>
              <a:t>Project Goals</a:t>
            </a:r>
          </a:p>
        </p:txBody>
      </p:sp>
      <p:sp>
        <p:nvSpPr>
          <p:cNvPr id="300" name="Shape 300"/>
          <p:cNvSpPr/>
          <p:nvPr/>
        </p:nvSpPr>
        <p:spPr>
          <a:xfrm rot="5400000">
            <a:off x="4236050" y="3518616"/>
            <a:ext cx="931200" cy="1589099"/>
          </a:xfrm>
          <a:prstGeom prst="upArrow">
            <a:avLst>
              <a:gd name="adj1" fmla="val 50000"/>
              <a:gd name="adj2" fmla="val 50000"/>
            </a:avLst>
          </a:prstGeom>
          <a:solidFill>
            <a:srgbClr val="D9EAD3"/>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301" name="Shape 301"/>
          <p:cNvSpPr txBox="1"/>
          <p:nvPr/>
        </p:nvSpPr>
        <p:spPr>
          <a:xfrm>
            <a:off x="5666700" y="3307066"/>
            <a:ext cx="2890200" cy="1234500"/>
          </a:xfrm>
          <a:prstGeom prst="rect">
            <a:avLst/>
          </a:prstGeom>
          <a:noFill/>
          <a:ln>
            <a:noFill/>
          </a:ln>
        </p:spPr>
        <p:txBody>
          <a:bodyPr lIns="91425" tIns="91425" rIns="91425" bIns="91425" anchor="t" anchorCtr="0">
            <a:noAutofit/>
          </a:bodyPr>
          <a:lstStyle/>
          <a:p>
            <a:pPr algn="ctr" rtl="0">
              <a:spcBef>
                <a:spcPts val="0"/>
              </a:spcBef>
              <a:buNone/>
            </a:pPr>
            <a:r>
              <a:rPr lang="en" sz="3000" b="1">
                <a:solidFill>
                  <a:srgbClr val="43AF4E"/>
                </a:solidFill>
                <a:latin typeface="Open Sans"/>
                <a:ea typeface="Open Sans"/>
                <a:cs typeface="Open Sans"/>
                <a:sym typeface="Open Sans"/>
              </a:rPr>
              <a:t>Where?</a:t>
            </a:r>
          </a:p>
          <a:p>
            <a:pPr algn="ctr" rtl="0">
              <a:spcBef>
                <a:spcPts val="0"/>
              </a:spcBef>
              <a:buNone/>
            </a:pPr>
            <a:r>
              <a:rPr lang="en" sz="3000" b="1">
                <a:solidFill>
                  <a:srgbClr val="43AF4E"/>
                </a:solidFill>
                <a:latin typeface="Open Sans"/>
                <a:ea typeface="Open Sans"/>
                <a:cs typeface="Open Sans"/>
                <a:sym typeface="Open Sans"/>
              </a:rPr>
              <a:t>When?</a:t>
            </a:r>
          </a:p>
          <a:p>
            <a:pPr algn="ctr">
              <a:spcBef>
                <a:spcPts val="0"/>
              </a:spcBef>
              <a:buNone/>
            </a:pPr>
            <a:r>
              <a:rPr lang="en" sz="3000" b="1">
                <a:solidFill>
                  <a:srgbClr val="43AF4E"/>
                </a:solidFill>
                <a:latin typeface="Open Sans"/>
                <a:ea typeface="Open Sans"/>
                <a:cs typeface="Open Sans"/>
                <a:sym typeface="Open Sans"/>
              </a:rPr>
              <a:t>How?</a:t>
            </a:r>
          </a:p>
        </p:txBody>
      </p:sp>
      <p:pic>
        <p:nvPicPr>
          <p:cNvPr id="302" name="Shape 302"/>
          <p:cNvPicPr preferRelativeResize="0"/>
          <p:nvPr/>
        </p:nvPicPr>
        <p:blipFill>
          <a:blip r:embed="rId3">
            <a:alphaModFix/>
          </a:blip>
          <a:stretch>
            <a:fillRect/>
          </a:stretch>
        </p:blipFill>
        <p:spPr>
          <a:xfrm>
            <a:off x="1527674" y="5562294"/>
            <a:ext cx="548700" cy="750748"/>
          </a:xfrm>
          <a:prstGeom prst="rect">
            <a:avLst/>
          </a:prstGeom>
          <a:noFill/>
          <a:ln>
            <a:noFill/>
          </a:ln>
        </p:spPr>
      </p:pic>
      <p:sp>
        <p:nvSpPr>
          <p:cNvPr id="303" name="Shape 303"/>
          <p:cNvSpPr txBox="1"/>
          <p:nvPr/>
        </p:nvSpPr>
        <p:spPr>
          <a:xfrm>
            <a:off x="639150" y="5036826"/>
            <a:ext cx="2428200" cy="482699"/>
          </a:xfrm>
          <a:prstGeom prst="rect">
            <a:avLst/>
          </a:prstGeom>
          <a:noFill/>
          <a:ln>
            <a:noFill/>
          </a:ln>
        </p:spPr>
        <p:txBody>
          <a:bodyPr lIns="91425" tIns="91425" rIns="91425" bIns="91425" anchor="t" anchorCtr="0">
            <a:noAutofit/>
          </a:bodyPr>
          <a:lstStyle/>
          <a:p>
            <a:pPr algn="ctr">
              <a:spcBef>
                <a:spcPts val="0"/>
              </a:spcBef>
              <a:buNone/>
            </a:pPr>
            <a:r>
              <a:rPr lang="en" b="1">
                <a:latin typeface="Open Sans"/>
                <a:ea typeface="Open Sans"/>
                <a:cs typeface="Open Sans"/>
                <a:sym typeface="Open Sans"/>
              </a:rPr>
              <a:t>International news</a:t>
            </a:r>
          </a:p>
        </p:txBody>
      </p:sp>
      <p:grpSp>
        <p:nvGrpSpPr>
          <p:cNvPr id="304" name="Shape 304"/>
          <p:cNvGrpSpPr/>
          <p:nvPr/>
        </p:nvGrpSpPr>
        <p:grpSpPr>
          <a:xfrm>
            <a:off x="746374" y="2675722"/>
            <a:ext cx="2269904" cy="548700"/>
            <a:chOff x="746374" y="1974775"/>
            <a:chExt cx="2269904" cy="548700"/>
          </a:xfrm>
        </p:grpSpPr>
        <p:pic>
          <p:nvPicPr>
            <p:cNvPr id="305" name="Shape 305"/>
            <p:cNvPicPr preferRelativeResize="0"/>
            <p:nvPr/>
          </p:nvPicPr>
          <p:blipFill rotWithShape="1">
            <a:blip r:embed="rId4">
              <a:alphaModFix/>
            </a:blip>
            <a:srcRect/>
            <a:stretch/>
          </p:blipFill>
          <p:spPr>
            <a:xfrm>
              <a:off x="1578820" y="2052324"/>
              <a:ext cx="1437458" cy="393599"/>
            </a:xfrm>
            <a:prstGeom prst="rect">
              <a:avLst/>
            </a:prstGeom>
            <a:noFill/>
            <a:ln>
              <a:noFill/>
            </a:ln>
          </p:spPr>
        </p:pic>
        <p:pic>
          <p:nvPicPr>
            <p:cNvPr id="306" name="Shape 306"/>
            <p:cNvPicPr preferRelativeResize="0"/>
            <p:nvPr/>
          </p:nvPicPr>
          <p:blipFill>
            <a:blip r:embed="rId5">
              <a:alphaModFix/>
            </a:blip>
            <a:stretch>
              <a:fillRect/>
            </a:stretch>
          </p:blipFill>
          <p:spPr>
            <a:xfrm>
              <a:off x="746374" y="1974775"/>
              <a:ext cx="548700" cy="548700"/>
            </a:xfrm>
            <a:prstGeom prst="rect">
              <a:avLst/>
            </a:prstGeom>
            <a:noFill/>
            <a:ln>
              <a:noFill/>
            </a:ln>
          </p:spPr>
        </p:pic>
      </p:grpSp>
      <p:grpSp>
        <p:nvGrpSpPr>
          <p:cNvPr id="307" name="Shape 307"/>
          <p:cNvGrpSpPr/>
          <p:nvPr/>
        </p:nvGrpSpPr>
        <p:grpSpPr>
          <a:xfrm>
            <a:off x="996550" y="3597858"/>
            <a:ext cx="1713399" cy="1199363"/>
            <a:chOff x="996550" y="2727100"/>
            <a:chExt cx="1713399" cy="899545"/>
          </a:xfrm>
        </p:grpSpPr>
        <p:sp>
          <p:nvSpPr>
            <p:cNvPr id="308" name="Shape 308"/>
            <p:cNvSpPr txBox="1"/>
            <p:nvPr/>
          </p:nvSpPr>
          <p:spPr>
            <a:xfrm>
              <a:off x="1202756" y="2727100"/>
              <a:ext cx="1326600" cy="337799"/>
            </a:xfrm>
            <a:prstGeom prst="rect">
              <a:avLst/>
            </a:prstGeom>
            <a:noFill/>
            <a:ln>
              <a:noFill/>
            </a:ln>
          </p:spPr>
          <p:txBody>
            <a:bodyPr lIns="91425" tIns="91425" rIns="91425" bIns="91425" anchor="t" anchorCtr="0">
              <a:noAutofit/>
            </a:bodyPr>
            <a:lstStyle/>
            <a:p>
              <a:pPr lvl="0" algn="ctr" rtl="0">
                <a:spcBef>
                  <a:spcPts val="0"/>
                </a:spcBef>
                <a:buNone/>
              </a:pPr>
              <a:r>
                <a:rPr lang="en" b="1">
                  <a:latin typeface="Open Sans"/>
                  <a:ea typeface="Open Sans"/>
                  <a:cs typeface="Open Sans"/>
                  <a:sym typeface="Open Sans"/>
                </a:rPr>
                <a:t>Local news</a:t>
              </a:r>
            </a:p>
          </p:txBody>
        </p:sp>
        <p:grpSp>
          <p:nvGrpSpPr>
            <p:cNvPr id="309" name="Shape 309"/>
            <p:cNvGrpSpPr/>
            <p:nvPr/>
          </p:nvGrpSpPr>
          <p:grpSpPr>
            <a:xfrm>
              <a:off x="996550" y="3196629"/>
              <a:ext cx="1713399" cy="430016"/>
              <a:chOff x="1175425" y="3406091"/>
              <a:chExt cx="1713399" cy="430016"/>
            </a:xfrm>
          </p:grpSpPr>
          <p:pic>
            <p:nvPicPr>
              <p:cNvPr id="310" name="Shape 310"/>
              <p:cNvPicPr preferRelativeResize="0"/>
              <p:nvPr/>
            </p:nvPicPr>
            <p:blipFill>
              <a:blip r:embed="rId6">
                <a:alphaModFix/>
              </a:blip>
              <a:stretch>
                <a:fillRect/>
              </a:stretch>
            </p:blipFill>
            <p:spPr>
              <a:xfrm>
                <a:off x="1175425" y="3406091"/>
                <a:ext cx="488399" cy="430016"/>
              </a:xfrm>
              <a:prstGeom prst="rect">
                <a:avLst/>
              </a:prstGeom>
              <a:noFill/>
              <a:ln>
                <a:noFill/>
              </a:ln>
            </p:spPr>
          </p:pic>
          <p:pic>
            <p:nvPicPr>
              <p:cNvPr id="311" name="Shape 311"/>
              <p:cNvPicPr preferRelativeResize="0"/>
              <p:nvPr/>
            </p:nvPicPr>
            <p:blipFill>
              <a:blip r:embed="rId7">
                <a:alphaModFix/>
              </a:blip>
              <a:stretch>
                <a:fillRect/>
              </a:stretch>
            </p:blipFill>
            <p:spPr>
              <a:xfrm>
                <a:off x="1816825" y="3406100"/>
                <a:ext cx="1071999" cy="430000"/>
              </a:xfrm>
              <a:prstGeom prst="rect">
                <a:avLst/>
              </a:prstGeom>
              <a:noFill/>
              <a:ln>
                <a:noFill/>
              </a:ln>
            </p:spPr>
          </p:pic>
        </p:grpSp>
      </p:grpSp>
    </p:spTree>
    <p:extLst>
      <p:ext uri="{BB962C8B-B14F-4D97-AF65-F5344CB8AC3E}">
        <p14:creationId xmlns:p14="http://schemas.microsoft.com/office/powerpoint/2010/main" val="1331426934"/>
      </p:ext>
    </p:extLst>
  </p:cSld>
  <p:clrMapOvr>
    <a:masterClrMapping/>
  </p:clrMapOvr>
  <p:transition xmlns:p14="http://schemas.microsoft.com/office/powerpoint/2010/main" spd="slow">
    <p:cut/>
  </p:transition>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315"/>
        <p:cNvGrpSpPr/>
        <p:nvPr/>
      </p:nvGrpSpPr>
      <p:grpSpPr>
        <a:xfrm>
          <a:off x="0" y="0"/>
          <a:ext cx="0" cy="0"/>
          <a:chOff x="0" y="0"/>
          <a:chExt cx="0" cy="0"/>
        </a:xfrm>
      </p:grpSpPr>
      <p:sp>
        <p:nvSpPr>
          <p:cNvPr id="316" name="Shape 316"/>
          <p:cNvSpPr txBox="1">
            <a:spLocks noGrp="1"/>
          </p:cNvSpPr>
          <p:nvPr>
            <p:ph type="sldNum" idx="12"/>
          </p:nvPr>
        </p:nvSpPr>
        <p:spPr>
          <a:xfrm>
            <a:off x="8556790" y="6333133"/>
            <a:ext cx="548699" cy="524699"/>
          </a:xfrm>
          <a:prstGeom prst="rect">
            <a:avLst/>
          </a:prstGeom>
        </p:spPr>
        <p:txBody>
          <a:bodyPr lIns="91425" tIns="91425" rIns="91425" bIns="91425" anchor="ctr" anchorCtr="0">
            <a:noAutofit/>
          </a:bodyPr>
          <a:lstStyle/>
          <a:p>
            <a:pPr lvl="0">
              <a:spcBef>
                <a:spcPts val="0"/>
              </a:spcBef>
              <a:buClr>
                <a:schemeClr val="dk1"/>
              </a:buClr>
              <a:buSzPct val="25000"/>
              <a:buFont typeface="Arial"/>
              <a:buNone/>
            </a:pPr>
            <a:fld id="{00000000-1234-1234-1234-123412341234}" type="slidenum">
              <a:rPr lang="en"/>
              <a:t>16</a:t>
            </a:fld>
            <a:endParaRPr lang="en"/>
          </a:p>
        </p:txBody>
      </p:sp>
      <p:cxnSp>
        <p:nvCxnSpPr>
          <p:cNvPr id="317" name="Shape 317"/>
          <p:cNvCxnSpPr/>
          <p:nvPr/>
        </p:nvCxnSpPr>
        <p:spPr>
          <a:xfrm rot="10800000">
            <a:off x="-1424" y="747387"/>
            <a:ext cx="9545099" cy="0"/>
          </a:xfrm>
          <a:prstGeom prst="straightConnector1">
            <a:avLst/>
          </a:prstGeom>
          <a:noFill/>
          <a:ln w="228600" cap="flat">
            <a:solidFill>
              <a:schemeClr val="dk2"/>
            </a:solidFill>
            <a:prstDash val="solid"/>
            <a:round/>
            <a:headEnd type="none" w="lg" len="lg"/>
            <a:tailEnd type="none" w="lg" len="lg"/>
          </a:ln>
        </p:spPr>
      </p:cxnSp>
      <p:sp>
        <p:nvSpPr>
          <p:cNvPr id="318" name="Shape 318"/>
          <p:cNvSpPr/>
          <p:nvPr/>
        </p:nvSpPr>
        <p:spPr>
          <a:xfrm>
            <a:off x="493100" y="319325"/>
            <a:ext cx="5381399" cy="855899"/>
          </a:xfrm>
          <a:prstGeom prst="roundRect">
            <a:avLst>
              <a:gd name="adj" fmla="val 16667"/>
            </a:avLst>
          </a:prstGeom>
          <a:solidFill>
            <a:srgbClr val="0AA5B5"/>
          </a:solidFill>
          <a:ln w="38100" cap="flat">
            <a:solidFill>
              <a:srgbClr val="FFFFFF"/>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319" name="Shape 319"/>
          <p:cNvSpPr txBox="1">
            <a:spLocks noGrp="1"/>
          </p:cNvSpPr>
          <p:nvPr>
            <p:ph type="title"/>
          </p:nvPr>
        </p:nvSpPr>
        <p:spPr>
          <a:xfrm>
            <a:off x="609600" y="465902"/>
            <a:ext cx="5291400" cy="640799"/>
          </a:xfrm>
          <a:prstGeom prst="rect">
            <a:avLst/>
          </a:prstGeom>
          <a:noFill/>
          <a:ln>
            <a:noFill/>
          </a:ln>
        </p:spPr>
        <p:txBody>
          <a:bodyPr lIns="91425" tIns="91425" rIns="91425" bIns="91425" anchor="b" anchorCtr="0">
            <a:noAutofit/>
          </a:bodyPr>
          <a:lstStyle/>
          <a:p>
            <a:pPr lvl="0" rtl="0">
              <a:spcBef>
                <a:spcPts val="0"/>
              </a:spcBef>
              <a:buClr>
                <a:schemeClr val="dk1"/>
              </a:buClr>
              <a:buSzPct val="25000"/>
              <a:buFont typeface="Arial"/>
              <a:buNone/>
            </a:pPr>
            <a:r>
              <a:rPr lang="en" sz="3600" b="1">
                <a:solidFill>
                  <a:srgbClr val="FFFFFF"/>
                </a:solidFill>
                <a:latin typeface="Open Sans"/>
                <a:ea typeface="Open Sans"/>
                <a:cs typeface="Open Sans"/>
                <a:sym typeface="Open Sans"/>
              </a:rPr>
              <a:t>Diagnostic Dashboard</a:t>
            </a:r>
          </a:p>
        </p:txBody>
      </p:sp>
      <p:sp>
        <p:nvSpPr>
          <p:cNvPr id="320" name="Shape 320"/>
          <p:cNvSpPr txBox="1">
            <a:spLocks noGrp="1"/>
          </p:cNvSpPr>
          <p:nvPr>
            <p:ph type="body" idx="1"/>
          </p:nvPr>
        </p:nvSpPr>
        <p:spPr>
          <a:xfrm>
            <a:off x="1717650" y="1899527"/>
            <a:ext cx="5799600" cy="32940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1"/>
              </a:buClr>
              <a:buFont typeface="Arial"/>
              <a:buNone/>
            </a:pPr>
            <a:endParaRPr/>
          </a:p>
        </p:txBody>
      </p:sp>
      <p:pic>
        <p:nvPicPr>
          <p:cNvPr id="321" name="Shape 321"/>
          <p:cNvPicPr preferRelativeResize="0"/>
          <p:nvPr/>
        </p:nvPicPr>
        <p:blipFill>
          <a:blip r:embed="rId3">
            <a:alphaModFix/>
          </a:blip>
          <a:stretch>
            <a:fillRect/>
          </a:stretch>
        </p:blipFill>
        <p:spPr>
          <a:xfrm>
            <a:off x="0" y="1411122"/>
            <a:ext cx="8879846" cy="5120052"/>
          </a:xfrm>
          <a:prstGeom prst="rect">
            <a:avLst/>
          </a:prstGeom>
          <a:noFill/>
          <a:ln>
            <a:noFill/>
          </a:ln>
        </p:spPr>
      </p:pic>
    </p:spTree>
    <p:extLst>
      <p:ext uri="{BB962C8B-B14F-4D97-AF65-F5344CB8AC3E}">
        <p14:creationId xmlns:p14="http://schemas.microsoft.com/office/powerpoint/2010/main" val="3659556209"/>
      </p:ext>
    </p:extLst>
  </p:cSld>
  <p:clrMapOvr>
    <a:masterClrMapping/>
  </p:clrMapOvr>
  <p:transition xmlns:p14="http://schemas.microsoft.com/office/powerpoint/2010/main" spd="slow">
    <p:cut/>
  </p:transition>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345"/>
        <p:cNvGrpSpPr/>
        <p:nvPr/>
      </p:nvGrpSpPr>
      <p:grpSpPr>
        <a:xfrm>
          <a:off x="0" y="0"/>
          <a:ext cx="0" cy="0"/>
          <a:chOff x="0" y="0"/>
          <a:chExt cx="0" cy="0"/>
        </a:xfrm>
      </p:grpSpPr>
      <p:pic>
        <p:nvPicPr>
          <p:cNvPr id="346" name="Shape 346"/>
          <p:cNvPicPr preferRelativeResize="0"/>
          <p:nvPr/>
        </p:nvPicPr>
        <p:blipFill rotWithShape="1">
          <a:blip r:embed="rId3">
            <a:alphaModFix/>
          </a:blip>
          <a:srcRect t="18166" b="14224"/>
          <a:stretch/>
        </p:blipFill>
        <p:spPr>
          <a:xfrm>
            <a:off x="493500" y="1458649"/>
            <a:ext cx="8101301" cy="4819663"/>
          </a:xfrm>
          <a:prstGeom prst="rect">
            <a:avLst/>
          </a:prstGeom>
          <a:noFill/>
          <a:ln>
            <a:noFill/>
          </a:ln>
        </p:spPr>
      </p:pic>
      <p:sp>
        <p:nvSpPr>
          <p:cNvPr id="347" name="Shape 347"/>
          <p:cNvSpPr txBox="1">
            <a:spLocks noGrp="1"/>
          </p:cNvSpPr>
          <p:nvPr>
            <p:ph type="sldNum" idx="12"/>
          </p:nvPr>
        </p:nvSpPr>
        <p:spPr>
          <a:xfrm>
            <a:off x="8556790" y="6333133"/>
            <a:ext cx="548699" cy="524699"/>
          </a:xfrm>
          <a:prstGeom prst="rect">
            <a:avLst/>
          </a:prstGeom>
        </p:spPr>
        <p:txBody>
          <a:bodyPr lIns="91425" tIns="91425" rIns="91425" bIns="91425" anchor="ctr" anchorCtr="0">
            <a:noAutofit/>
          </a:bodyPr>
          <a:lstStyle/>
          <a:p>
            <a:pPr lvl="0">
              <a:spcBef>
                <a:spcPts val="0"/>
              </a:spcBef>
              <a:buClr>
                <a:schemeClr val="dk1"/>
              </a:buClr>
              <a:buSzPct val="25000"/>
              <a:buFont typeface="Arial"/>
              <a:buNone/>
            </a:pPr>
            <a:fld id="{00000000-1234-1234-1234-123412341234}" type="slidenum">
              <a:rPr lang="en"/>
              <a:t>17</a:t>
            </a:fld>
            <a:endParaRPr lang="en"/>
          </a:p>
        </p:txBody>
      </p:sp>
      <p:cxnSp>
        <p:nvCxnSpPr>
          <p:cNvPr id="348" name="Shape 348"/>
          <p:cNvCxnSpPr/>
          <p:nvPr/>
        </p:nvCxnSpPr>
        <p:spPr>
          <a:xfrm rot="10800000">
            <a:off x="-1424" y="747387"/>
            <a:ext cx="9545099" cy="0"/>
          </a:xfrm>
          <a:prstGeom prst="straightConnector1">
            <a:avLst/>
          </a:prstGeom>
          <a:noFill/>
          <a:ln w="228600" cap="flat">
            <a:solidFill>
              <a:schemeClr val="dk2"/>
            </a:solidFill>
            <a:prstDash val="solid"/>
            <a:round/>
            <a:headEnd type="none" w="lg" len="lg"/>
            <a:tailEnd type="none" w="lg" len="lg"/>
          </a:ln>
        </p:spPr>
      </p:cxnSp>
      <p:sp>
        <p:nvSpPr>
          <p:cNvPr id="349" name="Shape 349"/>
          <p:cNvSpPr/>
          <p:nvPr/>
        </p:nvSpPr>
        <p:spPr>
          <a:xfrm>
            <a:off x="493100" y="303250"/>
            <a:ext cx="5496600" cy="888299"/>
          </a:xfrm>
          <a:prstGeom prst="roundRect">
            <a:avLst>
              <a:gd name="adj" fmla="val 16667"/>
            </a:avLst>
          </a:prstGeom>
          <a:solidFill>
            <a:srgbClr val="43AF4E"/>
          </a:solidFill>
          <a:ln w="38100" cap="flat">
            <a:solidFill>
              <a:srgbClr val="FFFFFF"/>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350" name="Shape 350"/>
          <p:cNvSpPr txBox="1">
            <a:spLocks noGrp="1"/>
          </p:cNvSpPr>
          <p:nvPr>
            <p:ph type="title"/>
          </p:nvPr>
        </p:nvSpPr>
        <p:spPr>
          <a:xfrm>
            <a:off x="609600" y="432151"/>
            <a:ext cx="5325299" cy="668700"/>
          </a:xfrm>
          <a:prstGeom prst="rect">
            <a:avLst/>
          </a:prstGeom>
          <a:noFill/>
          <a:ln>
            <a:noFill/>
          </a:ln>
        </p:spPr>
        <p:txBody>
          <a:bodyPr lIns="91425" tIns="91425" rIns="91425" bIns="91425" anchor="b" anchorCtr="0">
            <a:noAutofit/>
          </a:bodyPr>
          <a:lstStyle/>
          <a:p>
            <a:pPr lvl="0" rtl="0">
              <a:spcBef>
                <a:spcPts val="0"/>
              </a:spcBef>
              <a:buClr>
                <a:schemeClr val="dk1"/>
              </a:buClr>
              <a:buSzPct val="25000"/>
              <a:buFont typeface="Arial"/>
              <a:buNone/>
            </a:pPr>
            <a:r>
              <a:rPr lang="en" sz="3600" b="1">
                <a:solidFill>
                  <a:srgbClr val="FFFFFF"/>
                </a:solidFill>
                <a:latin typeface="Open Sans"/>
                <a:ea typeface="Open Sans"/>
                <a:cs typeface="Open Sans"/>
                <a:sym typeface="Open Sans"/>
              </a:rPr>
              <a:t>Information Extracted</a:t>
            </a:r>
          </a:p>
        </p:txBody>
      </p:sp>
    </p:spTree>
    <p:extLst>
      <p:ext uri="{BB962C8B-B14F-4D97-AF65-F5344CB8AC3E}">
        <p14:creationId xmlns:p14="http://schemas.microsoft.com/office/powerpoint/2010/main" val="225276297"/>
      </p:ext>
    </p:extLst>
  </p:cSld>
  <p:clrMapOvr>
    <a:masterClrMapping/>
  </p:clrMapOvr>
  <p:transition xmlns:p14="http://schemas.microsoft.com/office/powerpoint/2010/main" spd="slow">
    <p:cut/>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354"/>
        <p:cNvGrpSpPr/>
        <p:nvPr/>
      </p:nvGrpSpPr>
      <p:grpSpPr>
        <a:xfrm>
          <a:off x="0" y="0"/>
          <a:ext cx="0" cy="0"/>
          <a:chOff x="0" y="0"/>
          <a:chExt cx="0" cy="0"/>
        </a:xfrm>
      </p:grpSpPr>
      <p:sp>
        <p:nvSpPr>
          <p:cNvPr id="355" name="Shape 355"/>
          <p:cNvSpPr txBox="1">
            <a:spLocks noGrp="1"/>
          </p:cNvSpPr>
          <p:nvPr>
            <p:ph type="sldNum" idx="12"/>
          </p:nvPr>
        </p:nvSpPr>
        <p:spPr>
          <a:xfrm>
            <a:off x="8556790" y="6333133"/>
            <a:ext cx="548699" cy="524699"/>
          </a:xfrm>
          <a:prstGeom prst="rect">
            <a:avLst/>
          </a:prstGeom>
        </p:spPr>
        <p:txBody>
          <a:bodyPr lIns="91425" tIns="91425" rIns="91425" bIns="91425" anchor="ctr" anchorCtr="0">
            <a:noAutofit/>
          </a:bodyPr>
          <a:lstStyle/>
          <a:p>
            <a:pPr lvl="0">
              <a:spcBef>
                <a:spcPts val="0"/>
              </a:spcBef>
              <a:buClr>
                <a:schemeClr val="dk1"/>
              </a:buClr>
              <a:buSzPct val="25000"/>
              <a:buFont typeface="Arial"/>
              <a:buNone/>
            </a:pPr>
            <a:fld id="{00000000-1234-1234-1234-123412341234}" type="slidenum">
              <a:rPr lang="en"/>
              <a:t>18</a:t>
            </a:fld>
            <a:endParaRPr lang="en"/>
          </a:p>
        </p:txBody>
      </p:sp>
      <p:pic>
        <p:nvPicPr>
          <p:cNvPr id="356" name="Shape 356"/>
          <p:cNvPicPr preferRelativeResize="0"/>
          <p:nvPr/>
        </p:nvPicPr>
        <p:blipFill>
          <a:blip r:embed="rId3">
            <a:alphaModFix/>
          </a:blip>
          <a:stretch>
            <a:fillRect/>
          </a:stretch>
        </p:blipFill>
        <p:spPr>
          <a:xfrm>
            <a:off x="220837" y="2335325"/>
            <a:ext cx="8726200" cy="2995812"/>
          </a:xfrm>
          <a:prstGeom prst="rect">
            <a:avLst/>
          </a:prstGeom>
          <a:noFill/>
          <a:ln>
            <a:noFill/>
          </a:ln>
        </p:spPr>
      </p:pic>
      <p:cxnSp>
        <p:nvCxnSpPr>
          <p:cNvPr id="357" name="Shape 357"/>
          <p:cNvCxnSpPr/>
          <p:nvPr/>
        </p:nvCxnSpPr>
        <p:spPr>
          <a:xfrm rot="10800000">
            <a:off x="-1424" y="747387"/>
            <a:ext cx="9545099" cy="0"/>
          </a:xfrm>
          <a:prstGeom prst="straightConnector1">
            <a:avLst/>
          </a:prstGeom>
          <a:noFill/>
          <a:ln w="228600" cap="flat">
            <a:solidFill>
              <a:schemeClr val="dk2"/>
            </a:solidFill>
            <a:prstDash val="solid"/>
            <a:round/>
            <a:headEnd type="none" w="lg" len="lg"/>
            <a:tailEnd type="none" w="lg" len="lg"/>
          </a:ln>
        </p:spPr>
      </p:cxnSp>
      <p:sp>
        <p:nvSpPr>
          <p:cNvPr id="358" name="Shape 358"/>
          <p:cNvSpPr/>
          <p:nvPr/>
        </p:nvSpPr>
        <p:spPr>
          <a:xfrm>
            <a:off x="493100" y="353875"/>
            <a:ext cx="3463500" cy="786900"/>
          </a:xfrm>
          <a:prstGeom prst="roundRect">
            <a:avLst>
              <a:gd name="adj" fmla="val 16667"/>
            </a:avLst>
          </a:prstGeom>
          <a:solidFill>
            <a:srgbClr val="F19F53"/>
          </a:solidFill>
          <a:ln w="38100" cap="flat">
            <a:solidFill>
              <a:srgbClr val="FFFFFF"/>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359" name="Shape 359"/>
          <p:cNvSpPr txBox="1">
            <a:spLocks noGrp="1"/>
          </p:cNvSpPr>
          <p:nvPr>
            <p:ph type="title"/>
          </p:nvPr>
        </p:nvSpPr>
        <p:spPr>
          <a:xfrm>
            <a:off x="592722" y="383725"/>
            <a:ext cx="3347100" cy="711600"/>
          </a:xfrm>
          <a:prstGeom prst="rect">
            <a:avLst/>
          </a:prstGeom>
          <a:noFill/>
          <a:ln>
            <a:noFill/>
          </a:ln>
        </p:spPr>
        <p:txBody>
          <a:bodyPr lIns="91425" tIns="91425" rIns="91425" bIns="91425" anchor="b" anchorCtr="0">
            <a:noAutofit/>
          </a:bodyPr>
          <a:lstStyle/>
          <a:p>
            <a:pPr lvl="0" rtl="0">
              <a:spcBef>
                <a:spcPts val="0"/>
              </a:spcBef>
              <a:buClr>
                <a:schemeClr val="dk1"/>
              </a:buClr>
              <a:buSzPct val="25000"/>
              <a:buFont typeface="Arial"/>
              <a:buNone/>
            </a:pPr>
            <a:r>
              <a:rPr lang="en-US" sz="3600" b="1" dirty="0" smtClean="0">
                <a:solidFill>
                  <a:srgbClr val="FFFFFF"/>
                </a:solidFill>
                <a:latin typeface="Open Sans"/>
                <a:ea typeface="Open Sans"/>
                <a:cs typeface="Open Sans"/>
                <a:sym typeface="Open Sans"/>
              </a:rPr>
              <a:t>Diagnosis</a:t>
            </a:r>
            <a:endParaRPr lang="en" sz="3600" b="1" dirty="0">
              <a:solidFill>
                <a:srgbClr val="FFFFFF"/>
              </a:solidFill>
              <a:latin typeface="Open Sans"/>
              <a:ea typeface="Open Sans"/>
              <a:cs typeface="Open Sans"/>
              <a:sym typeface="Open Sans"/>
            </a:endParaRPr>
          </a:p>
        </p:txBody>
      </p:sp>
    </p:spTree>
    <p:extLst>
      <p:ext uri="{BB962C8B-B14F-4D97-AF65-F5344CB8AC3E}">
        <p14:creationId xmlns:p14="http://schemas.microsoft.com/office/powerpoint/2010/main" val="4119458413"/>
      </p:ext>
    </p:extLst>
  </p:cSld>
  <p:clrMapOvr>
    <a:masterClrMapping/>
  </p:clrMapOvr>
  <p:transition xmlns:p14="http://schemas.microsoft.com/office/powerpoint/2010/main" spd="slow">
    <p:cut/>
  </p:transition>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cxnSp>
        <p:nvCxnSpPr>
          <p:cNvPr id="5" name="Shape 357"/>
          <p:cNvCxnSpPr/>
          <p:nvPr/>
        </p:nvCxnSpPr>
        <p:spPr>
          <a:xfrm flipH="1" flipV="1">
            <a:off x="0" y="747744"/>
            <a:ext cx="9308872" cy="1"/>
          </a:xfrm>
          <a:prstGeom prst="straightConnector1">
            <a:avLst/>
          </a:prstGeom>
          <a:noFill/>
          <a:ln w="228600" cap="flat">
            <a:solidFill>
              <a:schemeClr val="dk2"/>
            </a:solidFill>
            <a:prstDash val="solid"/>
            <a:round/>
            <a:headEnd type="none" w="lg" len="lg"/>
            <a:tailEnd type="none" w="lg" len="lg"/>
          </a:ln>
        </p:spPr>
      </p:cxnSp>
      <p:sp>
        <p:nvSpPr>
          <p:cNvPr id="6" name="Shape 359"/>
          <p:cNvSpPr txBox="1">
            <a:spLocks/>
          </p:cNvSpPr>
          <p:nvPr/>
        </p:nvSpPr>
        <p:spPr>
          <a:xfrm>
            <a:off x="384224" y="383725"/>
            <a:ext cx="8548985" cy="711600"/>
          </a:xfrm>
          <a:prstGeom prst="rect">
            <a:avLst/>
          </a:prstGeom>
          <a:solidFill>
            <a:srgbClr val="C0504D"/>
          </a:solidFill>
          <a:ln>
            <a:noFill/>
          </a:ln>
        </p:spPr>
        <p:txBody>
          <a:bodyPr vert="horz" lIns="91425" tIns="91425" rIns="91425" bIns="91425" rtlCol="0" anchor="b" anchorCtr="0">
            <a:noAutofit/>
          </a:bodyPr>
          <a:lstStyle>
            <a:lvl1pPr algn="ctr" defTabSz="457200" rtl="0" eaLnBrk="1" latinLnBrk="0" hangingPunct="1">
              <a:spcBef>
                <a:spcPts val="0"/>
              </a:spcBef>
              <a:buNone/>
              <a:defRPr sz="4400" kern="1200">
                <a:solidFill>
                  <a:schemeClr val="tx1"/>
                </a:solidFill>
                <a:latin typeface="+mj-lt"/>
                <a:ea typeface="+mj-ea"/>
                <a:cs typeface="+mj-cs"/>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pPr>
              <a:buClr>
                <a:schemeClr val="dk1"/>
              </a:buClr>
              <a:buSzPct val="25000"/>
              <a:buFont typeface="Arial"/>
              <a:buNone/>
            </a:pPr>
            <a:r>
              <a:rPr lang="en-US" sz="3600" b="1" dirty="0" smtClean="0">
                <a:solidFill>
                  <a:srgbClr val="FFFFFF"/>
                </a:solidFill>
                <a:latin typeface="Open Sans"/>
                <a:ea typeface="Open Sans"/>
                <a:cs typeface="Open Sans"/>
                <a:sym typeface="Open Sans"/>
              </a:rPr>
              <a:t>FLIRT: Predicting Passenger Travel</a:t>
            </a:r>
            <a:endParaRPr lang="en" sz="3600" b="1" dirty="0">
              <a:solidFill>
                <a:srgbClr val="FFFFFF"/>
              </a:solidFill>
              <a:latin typeface="Open Sans"/>
              <a:ea typeface="Open Sans"/>
              <a:cs typeface="Open Sans"/>
              <a:sym typeface="Open Sans"/>
            </a:endParaRPr>
          </a:p>
        </p:txBody>
      </p:sp>
      <p:pic>
        <p:nvPicPr>
          <p:cNvPr id="2" name="Picture 1"/>
          <p:cNvPicPr>
            <a:picLocks noChangeAspect="1"/>
          </p:cNvPicPr>
          <p:nvPr/>
        </p:nvPicPr>
        <p:blipFill>
          <a:blip r:embed="rId3"/>
          <a:stretch>
            <a:fillRect/>
          </a:stretch>
        </p:blipFill>
        <p:spPr>
          <a:xfrm>
            <a:off x="229704" y="1371600"/>
            <a:ext cx="8703505" cy="5036633"/>
          </a:xfrm>
          <a:prstGeom prst="rect">
            <a:avLst/>
          </a:prstGeom>
        </p:spPr>
      </p:pic>
    </p:spTree>
    <p:extLst>
      <p:ext uri="{BB962C8B-B14F-4D97-AF65-F5344CB8AC3E}">
        <p14:creationId xmlns:p14="http://schemas.microsoft.com/office/powerpoint/2010/main" val="1141719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143000"/>
          </a:xfrm>
        </p:spPr>
        <p:txBody>
          <a:bodyPr>
            <a:normAutofit/>
          </a:bodyPr>
          <a:lstStyle/>
          <a:p>
            <a:r>
              <a:rPr lang="en-US" sz="3000" b="0" dirty="0" smtClean="0">
                <a:latin typeface="+mn-lt"/>
              </a:rPr>
              <a:t>Wildlife Conservation/Ecology + Health </a:t>
            </a:r>
            <a:endParaRPr lang="en-US" sz="3000" b="0" dirty="0">
              <a:latin typeface="+mn-lt"/>
            </a:endParaRPr>
          </a:p>
        </p:txBody>
      </p:sp>
      <p:pic>
        <p:nvPicPr>
          <p:cNvPr id="3" name="Picture 2"/>
          <p:cNvPicPr>
            <a:picLocks noChangeAspect="1"/>
          </p:cNvPicPr>
          <p:nvPr/>
        </p:nvPicPr>
        <p:blipFill>
          <a:blip r:embed="rId2"/>
          <a:stretch>
            <a:fillRect/>
          </a:stretch>
        </p:blipFill>
        <p:spPr>
          <a:xfrm>
            <a:off x="2438400" y="1921650"/>
            <a:ext cx="3086100" cy="1507350"/>
          </a:xfrm>
          <a:prstGeom prst="rect">
            <a:avLst/>
          </a:prstGeom>
        </p:spPr>
      </p:pic>
      <p:pic>
        <p:nvPicPr>
          <p:cNvPr id="4" name="Picture 3"/>
          <p:cNvPicPr>
            <a:picLocks noChangeAspect="1"/>
          </p:cNvPicPr>
          <p:nvPr/>
        </p:nvPicPr>
        <p:blipFill>
          <a:blip r:embed="rId3"/>
          <a:stretch>
            <a:fillRect/>
          </a:stretch>
        </p:blipFill>
        <p:spPr>
          <a:xfrm>
            <a:off x="228600" y="1752600"/>
            <a:ext cx="1845733" cy="1676400"/>
          </a:xfrm>
          <a:prstGeom prst="rect">
            <a:avLst/>
          </a:prstGeom>
        </p:spPr>
      </p:pic>
      <p:pic>
        <p:nvPicPr>
          <p:cNvPr id="5" name="Picture 4" descr="cid:3319201940_1423533"/>
          <p:cNvPicPr>
            <a:picLocks noChangeAspect="1"/>
          </p:cNvPicPr>
          <p:nvPr/>
        </p:nvPicPr>
        <p:blipFill>
          <a:blip r:embed="rId4" r:link="rId5"/>
          <a:srcRect/>
          <a:stretch>
            <a:fillRect/>
          </a:stretch>
        </p:blipFill>
        <p:spPr bwMode="auto">
          <a:xfrm>
            <a:off x="6345554" y="1927243"/>
            <a:ext cx="2112646" cy="1424972"/>
          </a:xfrm>
          <a:prstGeom prst="rect">
            <a:avLst/>
          </a:prstGeom>
          <a:noFill/>
          <a:ln w="9525">
            <a:noFill/>
            <a:miter lim="800000"/>
            <a:headEnd/>
            <a:tailEnd/>
          </a:ln>
        </p:spPr>
      </p:pic>
      <p:pic>
        <p:nvPicPr>
          <p:cNvPr id="6" name="Picture 4" descr="EHA_logo_RGB_MS"/>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798323" y="4714504"/>
            <a:ext cx="5211764"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Arrow 6"/>
          <p:cNvSpPr/>
          <p:nvPr/>
        </p:nvSpPr>
        <p:spPr>
          <a:xfrm>
            <a:off x="1828800" y="2362200"/>
            <a:ext cx="838200" cy="457200"/>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8" name="Right Arrow 7"/>
          <p:cNvSpPr/>
          <p:nvPr/>
        </p:nvSpPr>
        <p:spPr>
          <a:xfrm>
            <a:off x="5309735" y="2377991"/>
            <a:ext cx="838200" cy="457200"/>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Right Arrow 8"/>
          <p:cNvSpPr/>
          <p:nvPr/>
        </p:nvSpPr>
        <p:spPr>
          <a:xfrm rot="8244635">
            <a:off x="5220831" y="3694777"/>
            <a:ext cx="1327401" cy="532199"/>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extBox 9"/>
          <p:cNvSpPr txBox="1"/>
          <p:nvPr/>
        </p:nvSpPr>
        <p:spPr>
          <a:xfrm>
            <a:off x="1905000" y="3131149"/>
            <a:ext cx="652643" cy="369332"/>
          </a:xfrm>
          <a:prstGeom prst="rect">
            <a:avLst/>
          </a:prstGeom>
          <a:noFill/>
        </p:spPr>
        <p:txBody>
          <a:bodyPr wrap="none" rtlCol="0">
            <a:spAutoFit/>
          </a:bodyPr>
          <a:lstStyle/>
          <a:p>
            <a:r>
              <a:rPr lang="en-US" b="1" dirty="0" smtClean="0"/>
              <a:t>1971</a:t>
            </a:r>
            <a:endParaRPr lang="en-US" b="1" dirty="0"/>
          </a:p>
        </p:txBody>
      </p:sp>
      <p:sp>
        <p:nvSpPr>
          <p:cNvPr id="13" name="TextBox 12"/>
          <p:cNvSpPr txBox="1"/>
          <p:nvPr/>
        </p:nvSpPr>
        <p:spPr>
          <a:xfrm>
            <a:off x="6281557" y="4050268"/>
            <a:ext cx="652643" cy="369332"/>
          </a:xfrm>
          <a:prstGeom prst="rect">
            <a:avLst/>
          </a:prstGeom>
          <a:noFill/>
        </p:spPr>
        <p:txBody>
          <a:bodyPr wrap="none" rtlCol="0">
            <a:spAutoFit/>
          </a:bodyPr>
          <a:lstStyle/>
          <a:p>
            <a:r>
              <a:rPr lang="en-US" b="1" dirty="0" smtClean="0"/>
              <a:t>2010</a:t>
            </a:r>
            <a:endParaRPr lang="en-US" b="1" dirty="0"/>
          </a:p>
        </p:txBody>
      </p:sp>
      <p:sp>
        <p:nvSpPr>
          <p:cNvPr id="14" name="TextBox 13"/>
          <p:cNvSpPr txBox="1"/>
          <p:nvPr/>
        </p:nvSpPr>
        <p:spPr>
          <a:xfrm>
            <a:off x="5800437" y="6172200"/>
            <a:ext cx="3038763" cy="400110"/>
          </a:xfrm>
          <a:prstGeom prst="rect">
            <a:avLst/>
          </a:prstGeom>
          <a:noFill/>
        </p:spPr>
        <p:txBody>
          <a:bodyPr wrap="none" rtlCol="0">
            <a:spAutoFit/>
          </a:bodyPr>
          <a:lstStyle/>
          <a:p>
            <a:r>
              <a:rPr lang="en-US" sz="2000" dirty="0" err="1" smtClean="0">
                <a:solidFill>
                  <a:schemeClr val="tx2"/>
                </a:solidFill>
              </a:rPr>
              <a:t>www.ecohealthalliance.org</a:t>
            </a:r>
            <a:endParaRPr lang="en-US" sz="2000" dirty="0">
              <a:solidFill>
                <a:schemeClr val="tx2"/>
              </a:solidFill>
            </a:endParaRPr>
          </a:p>
        </p:txBody>
      </p:sp>
    </p:spTree>
    <p:extLst>
      <p:ext uri="{BB962C8B-B14F-4D97-AF65-F5344CB8AC3E}">
        <p14:creationId xmlns:p14="http://schemas.microsoft.com/office/powerpoint/2010/main" val="167492140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456"/>
        <p:cNvGrpSpPr/>
        <p:nvPr/>
      </p:nvGrpSpPr>
      <p:grpSpPr>
        <a:xfrm>
          <a:off x="0" y="0"/>
          <a:ext cx="0" cy="0"/>
          <a:chOff x="0" y="0"/>
          <a:chExt cx="0" cy="0"/>
        </a:xfrm>
      </p:grpSpPr>
      <p:sp>
        <p:nvSpPr>
          <p:cNvPr id="457" name="Shape 457"/>
          <p:cNvSpPr txBox="1">
            <a:spLocks noGrp="1"/>
          </p:cNvSpPr>
          <p:nvPr>
            <p:ph type="body" idx="1"/>
          </p:nvPr>
        </p:nvSpPr>
        <p:spPr>
          <a:xfrm>
            <a:off x="277495" y="1112107"/>
            <a:ext cx="8827993" cy="5455793"/>
          </a:xfrm>
          <a:prstGeom prst="rect">
            <a:avLst/>
          </a:prstGeom>
          <a:noFill/>
          <a:ln>
            <a:noFill/>
          </a:ln>
        </p:spPr>
        <p:txBody>
          <a:bodyPr lIns="91425" tIns="91425" rIns="91425" bIns="91425" anchor="t" anchorCtr="0">
            <a:noAutofit/>
          </a:bodyPr>
          <a:lstStyle/>
          <a:p>
            <a:pPr marL="457200" marR="0" lvl="0" indent="-419100" algn="l" rtl="0">
              <a:lnSpc>
                <a:spcPct val="100000"/>
              </a:lnSpc>
              <a:spcBef>
                <a:spcPts val="0"/>
              </a:spcBef>
              <a:spcAft>
                <a:spcPts val="0"/>
              </a:spcAft>
              <a:buClr>
                <a:schemeClr val="dk1"/>
              </a:buClr>
              <a:buSzPct val="100000"/>
              <a:buFont typeface="Open Sans"/>
              <a:buChar char="●"/>
            </a:pPr>
            <a:r>
              <a:rPr lang="en" sz="3000" dirty="0" smtClean="0">
                <a:solidFill>
                  <a:schemeClr val="dk1"/>
                </a:solidFill>
                <a:latin typeface="Open Sans"/>
                <a:ea typeface="Open Sans"/>
                <a:cs typeface="Open Sans"/>
                <a:sym typeface="Open Sans"/>
              </a:rPr>
              <a:t>I</a:t>
            </a:r>
            <a:r>
              <a:rPr lang="en" sz="3000" b="0" i="0" u="none" strike="noStrike" cap="none" baseline="0" dirty="0" smtClean="0">
                <a:solidFill>
                  <a:schemeClr val="dk1"/>
                </a:solidFill>
                <a:latin typeface="Open Sans"/>
                <a:ea typeface="Open Sans"/>
                <a:cs typeface="Open Sans"/>
                <a:sym typeface="Open Sans"/>
                <a:rtl val="0"/>
              </a:rPr>
              <a:t>ntegrat</a:t>
            </a:r>
            <a:r>
              <a:rPr lang="en-US" sz="3000" b="0" i="0" u="none" strike="noStrike" cap="none" baseline="0" dirty="0" smtClean="0">
                <a:solidFill>
                  <a:schemeClr val="dk1"/>
                </a:solidFill>
                <a:latin typeface="Open Sans"/>
                <a:ea typeface="Open Sans"/>
                <a:cs typeface="Open Sans"/>
                <a:sym typeface="Open Sans"/>
                <a:rtl val="0"/>
              </a:rPr>
              <a:t>e</a:t>
            </a:r>
            <a:r>
              <a:rPr lang="en-US" sz="3000" dirty="0">
                <a:solidFill>
                  <a:schemeClr val="dk1"/>
                </a:solidFill>
                <a:latin typeface="Open Sans"/>
                <a:ea typeface="Open Sans"/>
                <a:cs typeface="Open Sans"/>
                <a:sym typeface="Open Sans"/>
                <a:rtl val="0"/>
              </a:rPr>
              <a:t> </a:t>
            </a:r>
            <a:r>
              <a:rPr lang="en-US" sz="3000" dirty="0" smtClean="0">
                <a:solidFill>
                  <a:schemeClr val="dk1"/>
                </a:solidFill>
                <a:latin typeface="Open Sans"/>
                <a:ea typeface="Open Sans"/>
                <a:cs typeface="Open Sans"/>
                <a:sym typeface="Open Sans"/>
                <a:rtl val="0"/>
              </a:rPr>
              <a:t>more public health data streams</a:t>
            </a:r>
          </a:p>
          <a:p>
            <a:pPr marL="457200" marR="0" lvl="0" indent="-419100" algn="l" rtl="0">
              <a:lnSpc>
                <a:spcPct val="100000"/>
              </a:lnSpc>
              <a:spcBef>
                <a:spcPts val="0"/>
              </a:spcBef>
              <a:spcAft>
                <a:spcPts val="0"/>
              </a:spcAft>
              <a:buClr>
                <a:schemeClr val="dk1"/>
              </a:buClr>
              <a:buSzPct val="100000"/>
              <a:buFont typeface="Open Sans"/>
              <a:buChar char="●"/>
            </a:pPr>
            <a:endParaRPr lang="en-US" sz="1000" dirty="0" smtClean="0">
              <a:solidFill>
                <a:schemeClr val="dk1"/>
              </a:solidFill>
              <a:latin typeface="Open Sans"/>
              <a:ea typeface="Open Sans"/>
              <a:cs typeface="Open Sans"/>
              <a:sym typeface="Open Sans"/>
              <a:rtl val="0"/>
            </a:endParaRPr>
          </a:p>
          <a:p>
            <a:pPr marL="457200" marR="0" lvl="0" indent="-419100" algn="l" rtl="0">
              <a:lnSpc>
                <a:spcPct val="100000"/>
              </a:lnSpc>
              <a:spcBef>
                <a:spcPts val="0"/>
              </a:spcBef>
              <a:spcAft>
                <a:spcPts val="0"/>
              </a:spcAft>
              <a:buClr>
                <a:schemeClr val="dk1"/>
              </a:buClr>
              <a:buSzPct val="100000"/>
              <a:buFont typeface="Open Sans"/>
              <a:buChar char="●"/>
            </a:pPr>
            <a:r>
              <a:rPr lang="en-US" sz="3000" dirty="0" smtClean="0">
                <a:solidFill>
                  <a:schemeClr val="dk1"/>
                </a:solidFill>
                <a:latin typeface="Open Sans"/>
                <a:ea typeface="Open Sans"/>
                <a:cs typeface="Open Sans"/>
                <a:sym typeface="Open Sans"/>
                <a:rtl val="0"/>
              </a:rPr>
              <a:t>Predict infectious disease spread over networks (livestock &amp; wildlife movement, cargo shipments)</a:t>
            </a:r>
          </a:p>
          <a:p>
            <a:pPr marL="38100" marR="0" lvl="0" indent="0" algn="l" rtl="0">
              <a:lnSpc>
                <a:spcPct val="100000"/>
              </a:lnSpc>
              <a:spcBef>
                <a:spcPts val="0"/>
              </a:spcBef>
              <a:spcAft>
                <a:spcPts val="0"/>
              </a:spcAft>
              <a:buClr>
                <a:schemeClr val="dk1"/>
              </a:buClr>
              <a:buSzPct val="100000"/>
              <a:buNone/>
            </a:pPr>
            <a:endParaRPr lang="en-US" sz="1000" dirty="0">
              <a:solidFill>
                <a:schemeClr val="dk1"/>
              </a:solidFill>
              <a:latin typeface="Open Sans"/>
              <a:ea typeface="Open Sans"/>
              <a:cs typeface="Open Sans"/>
              <a:sym typeface="Open Sans"/>
              <a:rtl val="0"/>
            </a:endParaRPr>
          </a:p>
          <a:p>
            <a:pPr marL="457200" marR="0" lvl="0" indent="-419100" algn="l" rtl="0">
              <a:lnSpc>
                <a:spcPct val="100000"/>
              </a:lnSpc>
              <a:spcBef>
                <a:spcPts val="0"/>
              </a:spcBef>
              <a:spcAft>
                <a:spcPts val="0"/>
              </a:spcAft>
              <a:buClr>
                <a:schemeClr val="dk1"/>
              </a:buClr>
              <a:buSzPct val="100000"/>
              <a:buFont typeface="Open Sans"/>
              <a:buChar char="●"/>
            </a:pPr>
            <a:r>
              <a:rPr lang="en-US" sz="3000" dirty="0" smtClean="0">
                <a:solidFill>
                  <a:schemeClr val="dk1"/>
                </a:solidFill>
                <a:latin typeface="Open Sans"/>
                <a:ea typeface="Open Sans"/>
                <a:cs typeface="Open Sans"/>
                <a:sym typeface="Open Sans"/>
              </a:rPr>
              <a:t>Forecast diseases (animal, plant, and human)</a:t>
            </a:r>
          </a:p>
          <a:p>
            <a:pPr marL="38100" marR="0" lvl="0" indent="0" algn="l" rtl="0">
              <a:lnSpc>
                <a:spcPct val="100000"/>
              </a:lnSpc>
              <a:spcBef>
                <a:spcPts val="0"/>
              </a:spcBef>
              <a:spcAft>
                <a:spcPts val="0"/>
              </a:spcAft>
              <a:buClr>
                <a:schemeClr val="dk1"/>
              </a:buClr>
              <a:buSzPct val="100000"/>
              <a:buNone/>
            </a:pPr>
            <a:endParaRPr lang="en-US" sz="1000" dirty="0" smtClean="0">
              <a:solidFill>
                <a:schemeClr val="dk1"/>
              </a:solidFill>
              <a:latin typeface="Open Sans"/>
              <a:ea typeface="Open Sans"/>
              <a:cs typeface="Open Sans"/>
              <a:sym typeface="Open Sans"/>
            </a:endParaRPr>
          </a:p>
          <a:p>
            <a:pPr marL="457200" marR="0" lvl="0" indent="-419100" algn="l" rtl="0">
              <a:lnSpc>
                <a:spcPct val="100000"/>
              </a:lnSpc>
              <a:spcBef>
                <a:spcPts val="0"/>
              </a:spcBef>
              <a:spcAft>
                <a:spcPts val="0"/>
              </a:spcAft>
              <a:buClr>
                <a:schemeClr val="dk1"/>
              </a:buClr>
              <a:buSzPct val="100000"/>
              <a:buFont typeface="Open Sans"/>
              <a:buChar char="●"/>
            </a:pPr>
            <a:r>
              <a:rPr lang="en-US" sz="3000" dirty="0" smtClean="0">
                <a:solidFill>
                  <a:schemeClr val="dk1"/>
                </a:solidFill>
                <a:latin typeface="Open Sans"/>
                <a:ea typeface="Open Sans"/>
                <a:cs typeface="Open Sans"/>
                <a:sym typeface="Open Sans"/>
              </a:rPr>
              <a:t>Partner with organizations and start collecting and sharing public health data (</a:t>
            </a:r>
            <a:r>
              <a:rPr lang="en-US" sz="3000" b="1" dirty="0" smtClean="0">
                <a:solidFill>
                  <a:schemeClr val="dk1"/>
                </a:solidFill>
                <a:latin typeface="Open Sans"/>
                <a:ea typeface="Open Sans"/>
                <a:cs typeface="Open Sans"/>
                <a:sym typeface="Open Sans"/>
              </a:rPr>
              <a:t>prevention and response</a:t>
            </a:r>
            <a:r>
              <a:rPr lang="en-US" sz="3000" dirty="0" smtClean="0">
                <a:solidFill>
                  <a:schemeClr val="dk1"/>
                </a:solidFill>
                <a:latin typeface="Open Sans"/>
                <a:ea typeface="Open Sans"/>
                <a:cs typeface="Open Sans"/>
                <a:sym typeface="Open Sans"/>
              </a:rPr>
              <a:t>)</a:t>
            </a:r>
          </a:p>
          <a:p>
            <a:pPr marL="457200" marR="0" lvl="0" indent="-419100" algn="l" rtl="0">
              <a:lnSpc>
                <a:spcPct val="100000"/>
              </a:lnSpc>
              <a:spcBef>
                <a:spcPts val="0"/>
              </a:spcBef>
              <a:spcAft>
                <a:spcPts val="0"/>
              </a:spcAft>
              <a:buClr>
                <a:schemeClr val="dk1"/>
              </a:buClr>
              <a:buSzPct val="100000"/>
              <a:buFont typeface="Open Sans"/>
              <a:buChar char="●"/>
            </a:pPr>
            <a:endParaRPr lang="en-US" sz="1000" dirty="0" smtClean="0">
              <a:solidFill>
                <a:schemeClr val="dk1"/>
              </a:solidFill>
              <a:latin typeface="Open Sans"/>
              <a:ea typeface="Open Sans"/>
              <a:cs typeface="Open Sans"/>
              <a:sym typeface="Open Sans"/>
            </a:endParaRPr>
          </a:p>
          <a:p>
            <a:pPr marL="457200" marR="0" lvl="0" indent="-419100" algn="l" rtl="0">
              <a:lnSpc>
                <a:spcPct val="100000"/>
              </a:lnSpc>
              <a:spcBef>
                <a:spcPts val="0"/>
              </a:spcBef>
              <a:spcAft>
                <a:spcPts val="0"/>
              </a:spcAft>
              <a:buClr>
                <a:schemeClr val="dk1"/>
              </a:buClr>
              <a:buSzPct val="100000"/>
              <a:buFont typeface="Open Sans"/>
              <a:buChar char="●"/>
            </a:pPr>
            <a:r>
              <a:rPr lang="en-US" sz="3000" dirty="0" smtClean="0">
                <a:solidFill>
                  <a:schemeClr val="dk1"/>
                </a:solidFill>
                <a:latin typeface="Open Sans"/>
                <a:ea typeface="Open Sans"/>
                <a:cs typeface="Open Sans"/>
                <a:sym typeface="Open Sans"/>
              </a:rPr>
              <a:t>Forecast disease emergence Hotspots</a:t>
            </a:r>
          </a:p>
        </p:txBody>
      </p:sp>
      <p:sp>
        <p:nvSpPr>
          <p:cNvPr id="458" name="Shape 458"/>
          <p:cNvSpPr txBox="1">
            <a:spLocks noGrp="1"/>
          </p:cNvSpPr>
          <p:nvPr>
            <p:ph type="sldNum" idx="12"/>
          </p:nvPr>
        </p:nvSpPr>
        <p:spPr>
          <a:xfrm>
            <a:off x="8556790" y="6333133"/>
            <a:ext cx="548699" cy="524699"/>
          </a:xfrm>
          <a:prstGeom prst="rect">
            <a:avLst/>
          </a:prstGeom>
        </p:spPr>
        <p:txBody>
          <a:bodyPr lIns="91425" tIns="91425" rIns="91425" bIns="91425" anchor="ctr" anchorCtr="0">
            <a:noAutofit/>
          </a:bodyPr>
          <a:lstStyle/>
          <a:p>
            <a:pPr lvl="0">
              <a:spcBef>
                <a:spcPts val="0"/>
              </a:spcBef>
              <a:buClr>
                <a:schemeClr val="dk1"/>
              </a:buClr>
              <a:buSzPct val="25000"/>
              <a:buFont typeface="Arial"/>
              <a:buNone/>
            </a:pPr>
            <a:fld id="{00000000-1234-1234-1234-123412341234}" type="slidenum">
              <a:rPr lang="en"/>
              <a:t>20</a:t>
            </a:fld>
            <a:endParaRPr lang="en"/>
          </a:p>
        </p:txBody>
      </p:sp>
      <p:cxnSp>
        <p:nvCxnSpPr>
          <p:cNvPr id="459" name="Shape 459"/>
          <p:cNvCxnSpPr/>
          <p:nvPr/>
        </p:nvCxnSpPr>
        <p:spPr>
          <a:xfrm rot="10800000">
            <a:off x="-1424" y="747387"/>
            <a:ext cx="9545099" cy="0"/>
          </a:xfrm>
          <a:prstGeom prst="straightConnector1">
            <a:avLst/>
          </a:prstGeom>
          <a:noFill/>
          <a:ln w="228600" cap="flat">
            <a:solidFill>
              <a:schemeClr val="dk2"/>
            </a:solidFill>
            <a:prstDash val="solid"/>
            <a:round/>
            <a:headEnd type="none" w="lg" len="lg"/>
            <a:tailEnd type="none" w="lg" len="lg"/>
          </a:ln>
        </p:spPr>
      </p:cxnSp>
      <p:sp>
        <p:nvSpPr>
          <p:cNvPr id="460" name="Shape 460"/>
          <p:cNvSpPr/>
          <p:nvPr/>
        </p:nvSpPr>
        <p:spPr>
          <a:xfrm>
            <a:off x="493100" y="368200"/>
            <a:ext cx="3293099" cy="758399"/>
          </a:xfrm>
          <a:prstGeom prst="roundRect">
            <a:avLst>
              <a:gd name="adj" fmla="val 16667"/>
            </a:avLst>
          </a:prstGeom>
          <a:solidFill>
            <a:srgbClr val="43AF4E"/>
          </a:solidFill>
          <a:ln w="38100" cap="flat">
            <a:solidFill>
              <a:srgbClr val="FFFFFF"/>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461" name="Shape 461"/>
          <p:cNvSpPr txBox="1">
            <a:spLocks noGrp="1"/>
          </p:cNvSpPr>
          <p:nvPr>
            <p:ph type="title"/>
          </p:nvPr>
        </p:nvSpPr>
        <p:spPr>
          <a:xfrm>
            <a:off x="600800" y="-31192"/>
            <a:ext cx="3077700" cy="1143299"/>
          </a:xfrm>
          <a:prstGeom prst="rect">
            <a:avLst/>
          </a:prstGeom>
          <a:noFill/>
          <a:ln>
            <a:noFill/>
          </a:ln>
        </p:spPr>
        <p:txBody>
          <a:bodyPr lIns="91425" tIns="91425" rIns="91425" bIns="91425" anchor="b" anchorCtr="0">
            <a:noAutofit/>
          </a:bodyPr>
          <a:lstStyle/>
          <a:p>
            <a:pPr lvl="0" rtl="0">
              <a:spcBef>
                <a:spcPts val="0"/>
              </a:spcBef>
              <a:buClr>
                <a:schemeClr val="dk1"/>
              </a:buClr>
              <a:buSzPct val="25000"/>
              <a:buFont typeface="Arial"/>
              <a:buNone/>
            </a:pPr>
            <a:r>
              <a:rPr lang="en" sz="3600" b="1">
                <a:solidFill>
                  <a:srgbClr val="FFFFFF"/>
                </a:solidFill>
                <a:latin typeface="Open Sans"/>
                <a:ea typeface="Open Sans"/>
                <a:cs typeface="Open Sans"/>
                <a:sym typeface="Open Sans"/>
              </a:rPr>
              <a:t>Future Work</a:t>
            </a:r>
          </a:p>
        </p:txBody>
      </p:sp>
    </p:spTree>
    <p:extLst>
      <p:ext uri="{BB962C8B-B14F-4D97-AF65-F5344CB8AC3E}">
        <p14:creationId xmlns:p14="http://schemas.microsoft.com/office/powerpoint/2010/main" val="468910918"/>
      </p:ext>
    </p:extLst>
  </p:cSld>
  <p:clrMapOvr>
    <a:masterClrMapping/>
  </p:clrMapOvr>
  <p:transition xmlns:p14="http://schemas.microsoft.com/office/powerpoint/2010/main" spd="slow">
    <p:cut/>
  </p:transition>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2" descr="Fig1_new-boxplots copy.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34341" y="573157"/>
            <a:ext cx="4512645" cy="6117863"/>
          </a:xfrm>
          <a:prstGeom prst="rect">
            <a:avLst/>
          </a:prstGeom>
        </p:spPr>
      </p:pic>
      <p:sp>
        <p:nvSpPr>
          <p:cNvPr id="4" name="TextBox 3"/>
          <p:cNvSpPr txBox="1"/>
          <p:nvPr/>
        </p:nvSpPr>
        <p:spPr>
          <a:xfrm>
            <a:off x="5786716" y="139851"/>
            <a:ext cx="2637392" cy="461665"/>
          </a:xfrm>
          <a:prstGeom prst="rect">
            <a:avLst/>
          </a:prstGeom>
          <a:noFill/>
        </p:spPr>
        <p:txBody>
          <a:bodyPr wrap="square" rtlCol="0">
            <a:spAutoFit/>
          </a:bodyPr>
          <a:lstStyle/>
          <a:p>
            <a:pPr algn="ctr"/>
            <a:r>
              <a:rPr lang="en-US" sz="2400" b="1" dirty="0" smtClean="0">
                <a:solidFill>
                  <a:srgbClr val="1F497D"/>
                </a:solidFill>
              </a:rPr>
              <a:t>Viral Richness</a:t>
            </a:r>
          </a:p>
        </p:txBody>
      </p:sp>
      <p:sp>
        <p:nvSpPr>
          <p:cNvPr id="5" name="TextBox 4"/>
          <p:cNvSpPr txBox="1"/>
          <p:nvPr/>
        </p:nvSpPr>
        <p:spPr>
          <a:xfrm>
            <a:off x="1914857" y="149147"/>
            <a:ext cx="2932129" cy="461665"/>
          </a:xfrm>
          <a:prstGeom prst="rect">
            <a:avLst/>
          </a:prstGeom>
          <a:noFill/>
        </p:spPr>
        <p:txBody>
          <a:bodyPr wrap="square" rtlCol="0">
            <a:spAutoFit/>
          </a:bodyPr>
          <a:lstStyle/>
          <a:p>
            <a:pPr algn="ctr"/>
            <a:r>
              <a:rPr lang="en-US" sz="2400" b="1" dirty="0" smtClean="0">
                <a:solidFill>
                  <a:srgbClr val="1F497D"/>
                </a:solidFill>
              </a:rPr>
              <a:t>Proportion Zoonotic</a:t>
            </a:r>
          </a:p>
        </p:txBody>
      </p:sp>
      <p:pic>
        <p:nvPicPr>
          <p:cNvPr id="6" name="Picture 5" descr="Fig1_new-boxplots copy.jp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846986" y="573157"/>
            <a:ext cx="3863290" cy="6117863"/>
          </a:xfrm>
          <a:prstGeom prst="rect">
            <a:avLst/>
          </a:prstGeom>
        </p:spPr>
      </p:pic>
      <p:sp>
        <p:nvSpPr>
          <p:cNvPr id="7" name="5-Point Star 6"/>
          <p:cNvSpPr/>
          <p:nvPr/>
        </p:nvSpPr>
        <p:spPr>
          <a:xfrm>
            <a:off x="501168" y="2540168"/>
            <a:ext cx="339826" cy="339881"/>
          </a:xfrm>
          <a:prstGeom prst="star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5-Point Star 7"/>
          <p:cNvSpPr/>
          <p:nvPr/>
        </p:nvSpPr>
        <p:spPr>
          <a:xfrm>
            <a:off x="617423" y="2871457"/>
            <a:ext cx="339826" cy="339881"/>
          </a:xfrm>
          <a:prstGeom prst="star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5-Point Star 8"/>
          <p:cNvSpPr/>
          <p:nvPr/>
        </p:nvSpPr>
        <p:spPr>
          <a:xfrm>
            <a:off x="733313" y="3219930"/>
            <a:ext cx="339826" cy="339881"/>
          </a:xfrm>
          <a:prstGeom prst="star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6581581" y="6338869"/>
            <a:ext cx="2045189" cy="338554"/>
          </a:xfrm>
          <a:prstGeom prst="rect">
            <a:avLst/>
          </a:prstGeom>
          <a:noFill/>
        </p:spPr>
        <p:txBody>
          <a:bodyPr wrap="none" rtlCol="0">
            <a:spAutoFit/>
          </a:bodyPr>
          <a:lstStyle/>
          <a:p>
            <a:r>
              <a:rPr lang="en-US" sz="1600" dirty="0" smtClean="0"/>
              <a:t>Olival et al</a:t>
            </a:r>
            <a:r>
              <a:rPr lang="en-US" sz="1600" i="1" dirty="0" smtClean="0"/>
              <a:t>. Submitted</a:t>
            </a:r>
            <a:endParaRPr lang="en-US" sz="1600" i="1" dirty="0"/>
          </a:p>
        </p:txBody>
      </p:sp>
    </p:spTree>
    <p:extLst>
      <p:ext uri="{BB962C8B-B14F-4D97-AF65-F5344CB8AC3E}">
        <p14:creationId xmlns:p14="http://schemas.microsoft.com/office/powerpoint/2010/main" val="2861866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Picture 1" descr="Fig2-GAMs_largerfont.pdf"/>
          <p:cNvPicPr>
            <a:picLocks noChangeAspect="1"/>
          </p:cNvPicPr>
          <p:nvPr/>
        </p:nvPicPr>
        <p:blipFill rotWithShape="1">
          <a:blip r:embed="rId2" cstate="print">
            <a:extLst>
              <a:ext uri="{28A0092B-C50C-407E-A947-70E740481C1C}">
                <a14:useLocalDpi xmlns:a14="http://schemas.microsoft.com/office/drawing/2010/main"/>
              </a:ext>
            </a:extLst>
          </a:blip>
          <a:srcRect b="33454"/>
          <a:stretch/>
        </p:blipFill>
        <p:spPr>
          <a:xfrm>
            <a:off x="119448" y="1388898"/>
            <a:ext cx="5789916" cy="5028200"/>
          </a:xfrm>
          <a:prstGeom prst="rect">
            <a:avLst/>
          </a:prstGeom>
        </p:spPr>
      </p:pic>
      <p:pic>
        <p:nvPicPr>
          <p:cNvPr id="3" name="Picture 2" descr="Fig2-GAMs_largerfont.pdf"/>
          <p:cNvPicPr>
            <a:picLocks noChangeAspect="1"/>
          </p:cNvPicPr>
          <p:nvPr/>
        </p:nvPicPr>
        <p:blipFill rotWithShape="1">
          <a:blip r:embed="rId2" cstate="print">
            <a:extLst>
              <a:ext uri="{28A0092B-C50C-407E-A947-70E740481C1C}">
                <a14:useLocalDpi xmlns:a14="http://schemas.microsoft.com/office/drawing/2010/main"/>
              </a:ext>
            </a:extLst>
          </a:blip>
          <a:srcRect l="52692" t="66161"/>
          <a:stretch/>
        </p:blipFill>
        <p:spPr>
          <a:xfrm>
            <a:off x="5995184" y="3956000"/>
            <a:ext cx="2799233" cy="2612998"/>
          </a:xfrm>
          <a:prstGeom prst="rect">
            <a:avLst/>
          </a:prstGeom>
        </p:spPr>
      </p:pic>
      <p:pic>
        <p:nvPicPr>
          <p:cNvPr id="4" name="Picture 3" descr="Fig2-GAMs_largerfont.pdf"/>
          <p:cNvPicPr>
            <a:picLocks noChangeAspect="1"/>
          </p:cNvPicPr>
          <p:nvPr/>
        </p:nvPicPr>
        <p:blipFill rotWithShape="1">
          <a:blip r:embed="rId2" cstate="print">
            <a:extLst>
              <a:ext uri="{28A0092B-C50C-407E-A947-70E740481C1C}">
                <a14:useLocalDpi xmlns:a14="http://schemas.microsoft.com/office/drawing/2010/main"/>
              </a:ext>
            </a:extLst>
          </a:blip>
          <a:srcRect l="5031" t="66161" r="47275"/>
          <a:stretch/>
        </p:blipFill>
        <p:spPr>
          <a:xfrm>
            <a:off x="6046676" y="1362787"/>
            <a:ext cx="2893355" cy="2679018"/>
          </a:xfrm>
          <a:prstGeom prst="rect">
            <a:avLst/>
          </a:prstGeom>
        </p:spPr>
      </p:pic>
      <p:sp>
        <p:nvSpPr>
          <p:cNvPr id="6" name="TextBox 5"/>
          <p:cNvSpPr txBox="1"/>
          <p:nvPr/>
        </p:nvSpPr>
        <p:spPr>
          <a:xfrm>
            <a:off x="5943692" y="1344504"/>
            <a:ext cx="275048" cy="307777"/>
          </a:xfrm>
          <a:prstGeom prst="rect">
            <a:avLst/>
          </a:prstGeom>
          <a:solidFill>
            <a:srgbClr val="FFFFFF"/>
          </a:solidFill>
        </p:spPr>
        <p:txBody>
          <a:bodyPr wrap="none" rtlCol="0">
            <a:spAutoFit/>
          </a:bodyPr>
          <a:lstStyle/>
          <a:p>
            <a:r>
              <a:rPr lang="en-US" sz="1400" b="1" dirty="0" smtClean="0"/>
              <a:t>e</a:t>
            </a:r>
            <a:endParaRPr lang="en-US" sz="1400" b="1" dirty="0"/>
          </a:p>
        </p:txBody>
      </p:sp>
      <p:sp>
        <p:nvSpPr>
          <p:cNvPr id="7" name="Title 1"/>
          <p:cNvSpPr txBox="1">
            <a:spLocks/>
          </p:cNvSpPr>
          <p:nvPr/>
        </p:nvSpPr>
        <p:spPr>
          <a:xfrm>
            <a:off x="457200" y="335072"/>
            <a:ext cx="8229600" cy="1143000"/>
          </a:xfrm>
          <a:prstGeom prst="rect">
            <a:avLst/>
          </a:prstGeom>
        </p:spPr>
        <p:txBody>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sz="2800" dirty="0" smtClean="0"/>
              <a:t>Host species traits to predict zoonotic risk</a:t>
            </a:r>
            <a:endParaRPr lang="en-US" sz="2800" dirty="0"/>
          </a:p>
        </p:txBody>
      </p:sp>
      <p:sp>
        <p:nvSpPr>
          <p:cNvPr id="8" name="Rectangle 7"/>
          <p:cNvSpPr/>
          <p:nvPr/>
        </p:nvSpPr>
        <p:spPr>
          <a:xfrm>
            <a:off x="1304447" y="958011"/>
            <a:ext cx="6522234" cy="430887"/>
          </a:xfrm>
          <a:prstGeom prst="rect">
            <a:avLst/>
          </a:prstGeom>
        </p:spPr>
        <p:txBody>
          <a:bodyPr wrap="square">
            <a:spAutoFit/>
          </a:bodyPr>
          <a:lstStyle/>
          <a:p>
            <a:r>
              <a:rPr lang="en-US" sz="2200" dirty="0"/>
              <a:t>Model Explains </a:t>
            </a:r>
            <a:r>
              <a:rPr lang="en-US" sz="2200" dirty="0" smtClean="0"/>
              <a:t>79% </a:t>
            </a:r>
            <a:r>
              <a:rPr lang="en-US" sz="2200" dirty="0"/>
              <a:t>of </a:t>
            </a:r>
            <a:r>
              <a:rPr lang="en-US" sz="2200" dirty="0" smtClean="0"/>
              <a:t>deviance</a:t>
            </a:r>
            <a:r>
              <a:rPr lang="en-US" sz="2200" dirty="0"/>
              <a:t>; </a:t>
            </a:r>
            <a:r>
              <a:rPr lang="en-US" sz="2200" dirty="0" smtClean="0"/>
              <a:t>adjusted </a:t>
            </a:r>
            <a:r>
              <a:rPr lang="en-US" sz="2200" dirty="0"/>
              <a:t>r</a:t>
            </a:r>
            <a:r>
              <a:rPr lang="en-US" sz="2200" baseline="30000" dirty="0"/>
              <a:t>2</a:t>
            </a:r>
            <a:r>
              <a:rPr lang="en-US" sz="2200" dirty="0"/>
              <a:t> =0.875</a:t>
            </a:r>
          </a:p>
        </p:txBody>
      </p:sp>
      <p:sp>
        <p:nvSpPr>
          <p:cNvPr id="9" name="TextBox 8"/>
          <p:cNvSpPr txBox="1"/>
          <p:nvPr/>
        </p:nvSpPr>
        <p:spPr>
          <a:xfrm>
            <a:off x="7096501" y="6390352"/>
            <a:ext cx="1812302" cy="307777"/>
          </a:xfrm>
          <a:prstGeom prst="rect">
            <a:avLst/>
          </a:prstGeom>
          <a:noFill/>
        </p:spPr>
        <p:txBody>
          <a:bodyPr wrap="none" rtlCol="0">
            <a:spAutoFit/>
          </a:bodyPr>
          <a:lstStyle/>
          <a:p>
            <a:r>
              <a:rPr lang="en-US" sz="1400" dirty="0" smtClean="0"/>
              <a:t>Olival et al</a:t>
            </a:r>
            <a:r>
              <a:rPr lang="en-US" sz="1400" i="1" dirty="0" smtClean="0"/>
              <a:t>. Submitted</a:t>
            </a:r>
            <a:endParaRPr lang="en-US" sz="1400" i="1" dirty="0"/>
          </a:p>
        </p:txBody>
      </p:sp>
    </p:spTree>
    <p:extLst>
      <p:ext uri="{BB962C8B-B14F-4D97-AF65-F5344CB8AC3E}">
        <p14:creationId xmlns:p14="http://schemas.microsoft.com/office/powerpoint/2010/main" val="168220286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2" descr="ExFig7-Residuals-byOrder_v3.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609600"/>
            <a:ext cx="7862047" cy="6075218"/>
          </a:xfrm>
          <a:prstGeom prst="rect">
            <a:avLst/>
          </a:prstGeom>
        </p:spPr>
      </p:pic>
      <p:sp>
        <p:nvSpPr>
          <p:cNvPr id="6" name="TextBox 5"/>
          <p:cNvSpPr txBox="1"/>
          <p:nvPr/>
        </p:nvSpPr>
        <p:spPr>
          <a:xfrm>
            <a:off x="7331005" y="6321623"/>
            <a:ext cx="1736795" cy="307777"/>
          </a:xfrm>
          <a:prstGeom prst="rect">
            <a:avLst/>
          </a:prstGeom>
          <a:noFill/>
        </p:spPr>
        <p:txBody>
          <a:bodyPr wrap="none" rtlCol="0">
            <a:spAutoFit/>
          </a:bodyPr>
          <a:lstStyle/>
          <a:p>
            <a:r>
              <a:rPr lang="en-US" sz="1400" dirty="0" smtClean="0"/>
              <a:t>Olival et al. </a:t>
            </a:r>
            <a:r>
              <a:rPr lang="en-US" sz="1400" i="1" dirty="0" smtClean="0"/>
              <a:t>In Prep</a:t>
            </a:r>
            <a:endParaRPr lang="en-US" sz="1400" i="1" dirty="0"/>
          </a:p>
        </p:txBody>
      </p:sp>
      <p:sp>
        <p:nvSpPr>
          <p:cNvPr id="4" name="Title 1"/>
          <p:cNvSpPr>
            <a:spLocks noGrp="1"/>
          </p:cNvSpPr>
          <p:nvPr>
            <p:ph type="title"/>
          </p:nvPr>
        </p:nvSpPr>
        <p:spPr>
          <a:xfrm>
            <a:off x="381000" y="76200"/>
            <a:ext cx="8229600" cy="1143000"/>
          </a:xfrm>
        </p:spPr>
        <p:txBody>
          <a:bodyPr>
            <a:noAutofit/>
          </a:bodyPr>
          <a:lstStyle/>
          <a:p>
            <a:pPr algn="ctr"/>
            <a:r>
              <a:rPr lang="en-US" sz="3600" b="0" dirty="0" smtClean="0">
                <a:latin typeface="+mn-lt"/>
              </a:rPr>
              <a:t>‘Missing </a:t>
            </a:r>
            <a:r>
              <a:rPr lang="en-US" sz="3600" b="0" dirty="0" err="1" smtClean="0">
                <a:latin typeface="+mn-lt"/>
              </a:rPr>
              <a:t>Zoonoses</a:t>
            </a:r>
            <a:r>
              <a:rPr lang="en-US" sz="3600" b="0" dirty="0" smtClean="0">
                <a:latin typeface="+mn-lt"/>
              </a:rPr>
              <a:t>’</a:t>
            </a:r>
            <a:endParaRPr lang="en-US" sz="3600" b="0" dirty="0">
              <a:latin typeface="+mn-lt"/>
            </a:endParaRPr>
          </a:p>
        </p:txBody>
      </p:sp>
    </p:spTree>
    <p:extLst>
      <p:ext uri="{BB962C8B-B14F-4D97-AF65-F5344CB8AC3E}">
        <p14:creationId xmlns:p14="http://schemas.microsoft.com/office/powerpoint/2010/main" val="1518686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7331005" y="6397823"/>
            <a:ext cx="1736795" cy="307777"/>
          </a:xfrm>
          <a:prstGeom prst="rect">
            <a:avLst/>
          </a:prstGeom>
          <a:noFill/>
        </p:spPr>
        <p:txBody>
          <a:bodyPr wrap="none" rtlCol="0">
            <a:spAutoFit/>
          </a:bodyPr>
          <a:lstStyle/>
          <a:p>
            <a:r>
              <a:rPr lang="en-US" sz="1400" dirty="0" smtClean="0"/>
              <a:t>Olival et al. </a:t>
            </a:r>
            <a:r>
              <a:rPr lang="en-US" sz="1400" i="1" dirty="0" smtClean="0"/>
              <a:t>In Prep</a:t>
            </a:r>
            <a:endParaRPr lang="en-US" sz="1400" i="1" dirty="0"/>
          </a:p>
        </p:txBody>
      </p:sp>
      <p:pic>
        <p:nvPicPr>
          <p:cNvPr id="4" name="Picture 3" descr="Carnivora_allmaps.pdf"/>
          <p:cNvPicPr>
            <a:picLocks noChangeAspect="1"/>
          </p:cNvPicPr>
          <p:nvPr/>
        </p:nvPicPr>
        <p:blipFill rotWithShape="1">
          <a:blip r:embed="rId2">
            <a:extLst>
              <a:ext uri="{28A0092B-C50C-407E-A947-70E740481C1C}">
                <a14:useLocalDpi xmlns:a14="http://schemas.microsoft.com/office/drawing/2010/main" val="0"/>
              </a:ext>
            </a:extLst>
          </a:blip>
          <a:srcRect r="50452"/>
          <a:stretch/>
        </p:blipFill>
        <p:spPr>
          <a:xfrm>
            <a:off x="304800" y="914400"/>
            <a:ext cx="3615620" cy="5638800"/>
          </a:xfrm>
          <a:prstGeom prst="rect">
            <a:avLst/>
          </a:prstGeom>
        </p:spPr>
      </p:pic>
      <p:sp>
        <p:nvSpPr>
          <p:cNvPr id="5" name="Rectangle 4"/>
          <p:cNvSpPr/>
          <p:nvPr/>
        </p:nvSpPr>
        <p:spPr>
          <a:xfrm>
            <a:off x="531989" y="597188"/>
            <a:ext cx="2504319" cy="461665"/>
          </a:xfrm>
          <a:prstGeom prst="rect">
            <a:avLst/>
          </a:prstGeom>
        </p:spPr>
        <p:txBody>
          <a:bodyPr wrap="square">
            <a:spAutoFit/>
          </a:bodyPr>
          <a:lstStyle/>
          <a:p>
            <a:r>
              <a:rPr lang="en-US" sz="2400" dirty="0" err="1" smtClean="0">
                <a:solidFill>
                  <a:srgbClr val="800000"/>
                </a:solidFill>
              </a:rPr>
              <a:t>Carnivora</a:t>
            </a:r>
            <a:endParaRPr lang="en-US" sz="2400" dirty="0">
              <a:solidFill>
                <a:srgbClr val="800000"/>
              </a:solidFill>
            </a:endParaRPr>
          </a:p>
        </p:txBody>
      </p:sp>
      <p:pic>
        <p:nvPicPr>
          <p:cNvPr id="6" name="Picture 5" descr="Chiroptera_allmaps.pdf"/>
          <p:cNvPicPr>
            <a:picLocks noChangeAspect="1"/>
          </p:cNvPicPr>
          <p:nvPr/>
        </p:nvPicPr>
        <p:blipFill rotWithShape="1">
          <a:blip r:embed="rId3">
            <a:extLst>
              <a:ext uri="{28A0092B-C50C-407E-A947-70E740481C1C}">
                <a14:useLocalDpi xmlns:a14="http://schemas.microsoft.com/office/drawing/2010/main" val="0"/>
              </a:ext>
            </a:extLst>
          </a:blip>
          <a:srcRect r="50273"/>
          <a:stretch/>
        </p:blipFill>
        <p:spPr>
          <a:xfrm>
            <a:off x="4343400" y="990600"/>
            <a:ext cx="3628673" cy="5638800"/>
          </a:xfrm>
          <a:prstGeom prst="rect">
            <a:avLst/>
          </a:prstGeom>
        </p:spPr>
      </p:pic>
      <p:sp>
        <p:nvSpPr>
          <p:cNvPr id="7" name="Rectangle 6"/>
          <p:cNvSpPr/>
          <p:nvPr/>
        </p:nvSpPr>
        <p:spPr>
          <a:xfrm>
            <a:off x="4419600" y="609600"/>
            <a:ext cx="2504319" cy="461665"/>
          </a:xfrm>
          <a:prstGeom prst="rect">
            <a:avLst/>
          </a:prstGeom>
        </p:spPr>
        <p:txBody>
          <a:bodyPr wrap="square">
            <a:spAutoFit/>
          </a:bodyPr>
          <a:lstStyle/>
          <a:p>
            <a:r>
              <a:rPr lang="en-US" sz="2400" dirty="0" err="1" smtClean="0">
                <a:solidFill>
                  <a:srgbClr val="800000"/>
                </a:solidFill>
              </a:rPr>
              <a:t>Chiroptera</a:t>
            </a:r>
            <a:endParaRPr lang="en-US" sz="2400" dirty="0">
              <a:solidFill>
                <a:srgbClr val="800000"/>
              </a:solidFill>
            </a:endParaRPr>
          </a:p>
        </p:txBody>
      </p:sp>
      <p:sp>
        <p:nvSpPr>
          <p:cNvPr id="8" name="Title 1"/>
          <p:cNvSpPr txBox="1">
            <a:spLocks/>
          </p:cNvSpPr>
          <p:nvPr/>
        </p:nvSpPr>
        <p:spPr>
          <a:xfrm>
            <a:off x="381000" y="76200"/>
            <a:ext cx="8229600" cy="1143000"/>
          </a:xfrm>
          <a:prstGeom prst="rect">
            <a:avLst/>
          </a:prstGeom>
        </p:spPr>
        <p:txBody>
          <a:bodyPr>
            <a:noAutofit/>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pPr algn="ctr"/>
            <a:r>
              <a:rPr lang="en-US" sz="2800" b="0" dirty="0" smtClean="0">
                <a:latin typeface="+mn-lt"/>
              </a:rPr>
              <a:t>‘Missing </a:t>
            </a:r>
            <a:r>
              <a:rPr lang="en-US" sz="2800" b="0" dirty="0" err="1" smtClean="0">
                <a:latin typeface="+mn-lt"/>
              </a:rPr>
              <a:t>Zoonoses</a:t>
            </a:r>
            <a:r>
              <a:rPr lang="en-US" sz="2800" b="0" dirty="0" smtClean="0">
                <a:latin typeface="+mn-lt"/>
              </a:rPr>
              <a:t>’</a:t>
            </a:r>
            <a:endParaRPr lang="en-US" sz="2800" b="0" dirty="0">
              <a:latin typeface="+mn-lt"/>
            </a:endParaRPr>
          </a:p>
        </p:txBody>
      </p:sp>
    </p:spTree>
    <p:extLst>
      <p:ext uri="{BB962C8B-B14F-4D97-AF65-F5344CB8AC3E}">
        <p14:creationId xmlns:p14="http://schemas.microsoft.com/office/powerpoint/2010/main" val="31117914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Picture 1" descr="Fig4_new_PHB_newFig_logit-29July2015v2.pd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8697" y="196033"/>
            <a:ext cx="7024247" cy="6936544"/>
          </a:xfrm>
          <a:prstGeom prst="rect">
            <a:avLst/>
          </a:prstGeom>
        </p:spPr>
      </p:pic>
      <p:sp>
        <p:nvSpPr>
          <p:cNvPr id="3" name="TextBox 2"/>
          <p:cNvSpPr txBox="1"/>
          <p:nvPr/>
        </p:nvSpPr>
        <p:spPr>
          <a:xfrm>
            <a:off x="7427272" y="6382040"/>
            <a:ext cx="1579416" cy="276999"/>
          </a:xfrm>
          <a:prstGeom prst="rect">
            <a:avLst/>
          </a:prstGeom>
          <a:noFill/>
        </p:spPr>
        <p:txBody>
          <a:bodyPr wrap="none" rtlCol="0">
            <a:spAutoFit/>
          </a:bodyPr>
          <a:lstStyle/>
          <a:p>
            <a:r>
              <a:rPr lang="en-US" sz="1200" dirty="0" smtClean="0"/>
              <a:t>Olival et al</a:t>
            </a:r>
            <a:r>
              <a:rPr lang="en-US" sz="1200" i="1" dirty="0" smtClean="0"/>
              <a:t>. Submitted</a:t>
            </a:r>
            <a:endParaRPr lang="en-US" sz="1200" i="1" dirty="0"/>
          </a:p>
        </p:txBody>
      </p:sp>
      <p:sp>
        <p:nvSpPr>
          <p:cNvPr id="4" name="Title 1"/>
          <p:cNvSpPr txBox="1">
            <a:spLocks/>
          </p:cNvSpPr>
          <p:nvPr/>
        </p:nvSpPr>
        <p:spPr>
          <a:xfrm>
            <a:off x="405707" y="120189"/>
            <a:ext cx="8600981" cy="617737"/>
          </a:xfrm>
          <a:prstGeom prst="rect">
            <a:avLst/>
          </a:prstGeom>
        </p:spPr>
        <p:txBody>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sz="2400" b="0" dirty="0" smtClean="0"/>
              <a:t>Phylogenetic Host Breadth and Zoonotic Potential </a:t>
            </a:r>
            <a:endParaRPr lang="en-US" sz="2400" b="0" dirty="0"/>
          </a:p>
        </p:txBody>
      </p:sp>
      <p:sp>
        <p:nvSpPr>
          <p:cNvPr id="5" name="Right Arrow 4"/>
          <p:cNvSpPr/>
          <p:nvPr/>
        </p:nvSpPr>
        <p:spPr>
          <a:xfrm rot="5400000">
            <a:off x="-2601463" y="3225697"/>
            <a:ext cx="5794494" cy="560525"/>
          </a:xfrm>
          <a:prstGeom prst="rightArrow">
            <a:avLst>
              <a:gd name="adj1" fmla="val 50000"/>
              <a:gd name="adj2" fmla="val 89807"/>
            </a:avLst>
          </a:prstGeom>
          <a:gradFill flip="none" rotWithShape="1">
            <a:gsLst>
              <a:gs pos="41000">
                <a:schemeClr val="accent3"/>
              </a:gs>
              <a:gs pos="100000">
                <a:srgbClr val="FFFFFF"/>
              </a:gs>
              <a:gs pos="99000">
                <a:srgbClr val="FF0000"/>
              </a:gs>
            </a:gsLst>
            <a:lin ang="0" scaled="1"/>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smtClean="0">
                <a:solidFill>
                  <a:schemeClr val="tx1"/>
                </a:solidFill>
              </a:rPr>
              <a:t>Risk of Spillover into New Host</a:t>
            </a:r>
            <a:endParaRPr lang="en-US" dirty="0">
              <a:solidFill>
                <a:schemeClr val="tx1"/>
              </a:solidFill>
            </a:endParaRPr>
          </a:p>
        </p:txBody>
      </p:sp>
    </p:spTree>
    <p:extLst>
      <p:ext uri="{BB962C8B-B14F-4D97-AF65-F5344CB8AC3E}">
        <p14:creationId xmlns:p14="http://schemas.microsoft.com/office/powerpoint/2010/main" val="74833395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229600" cy="1143000"/>
          </a:xfrm>
        </p:spPr>
        <p:txBody>
          <a:bodyPr>
            <a:noAutofit/>
          </a:bodyPr>
          <a:lstStyle/>
          <a:p>
            <a:r>
              <a:rPr lang="en-US" sz="2800" b="0" dirty="0" smtClean="0">
                <a:latin typeface="+mn-lt"/>
              </a:rPr>
              <a:t>Viral Ranking Project</a:t>
            </a:r>
            <a:endParaRPr lang="en-US" sz="2800" b="0" dirty="0">
              <a:latin typeface="+mn-lt"/>
            </a:endParaRPr>
          </a:p>
        </p:txBody>
      </p:sp>
      <p:pic>
        <p:nvPicPr>
          <p:cNvPr id="7" name="Picture 6" descr="Macintosh HD:Users:KJO1:Dropbox (EHA):Manuscripts:Virus_Ranking_PREDICT_2014:PREDICT_virusranking_Olival-17Sept2014_slide11revised.jpg"/>
          <p:cNvPicPr/>
          <p:nvPr/>
        </p:nvPicPr>
        <p:blipFill rotWithShape="1">
          <a:blip r:embed="rId3" cstate="print">
            <a:extLst>
              <a:ext uri="{28A0092B-C50C-407E-A947-70E740481C1C}">
                <a14:useLocalDpi xmlns:a14="http://schemas.microsoft.com/office/drawing/2010/main"/>
              </a:ext>
            </a:extLst>
          </a:blip>
          <a:srcRect/>
          <a:stretch/>
        </p:blipFill>
        <p:spPr bwMode="auto">
          <a:xfrm>
            <a:off x="277593" y="2362200"/>
            <a:ext cx="7856110" cy="3701608"/>
          </a:xfrm>
          <a:prstGeom prst="rect">
            <a:avLst/>
          </a:prstGeom>
          <a:noFill/>
          <a:ln>
            <a:noFill/>
          </a:ln>
        </p:spPr>
      </p:pic>
      <p:pic>
        <p:nvPicPr>
          <p:cNvPr id="8" name="Content Placeholder 3" descr="California sea lion Adenovirus.tif"/>
          <p:cNvPicPr>
            <a:picLocks noGrp="1" noChangeAspect="1"/>
          </p:cNvPicPr>
          <p:nvPr>
            <p:ph idx="1"/>
          </p:nvPr>
        </p:nvPicPr>
        <p:blipFill rotWithShape="1">
          <a:blip r:embed="rId4" cstate="print">
            <a:extLst>
              <a:ext uri="{28A0092B-C50C-407E-A947-70E740481C1C}">
                <a14:useLocalDpi xmlns:a14="http://schemas.microsoft.com/office/drawing/2010/main"/>
              </a:ext>
            </a:extLst>
          </a:blip>
          <a:srcRect/>
          <a:stretch/>
        </p:blipFill>
        <p:spPr>
          <a:xfrm>
            <a:off x="7010400" y="4059605"/>
            <a:ext cx="1828800" cy="1883995"/>
          </a:xfrm>
        </p:spPr>
      </p:pic>
      <p:sp>
        <p:nvSpPr>
          <p:cNvPr id="9" name="Shape 193"/>
          <p:cNvSpPr/>
          <p:nvPr/>
        </p:nvSpPr>
        <p:spPr>
          <a:xfrm>
            <a:off x="381000" y="1143000"/>
            <a:ext cx="8394936" cy="810795"/>
          </a:xfrm>
          <a:prstGeom prst="rect">
            <a:avLst/>
          </a:prstGeom>
          <a:ln w="12700">
            <a:miter lim="400000"/>
          </a:ln>
          <a:extLst>
            <a:ext uri="{C572A759-6A51-4108-AA02-DFA0A04FC94B}">
              <ma14:wrappingTextBoxFlag xmlns:ma14="http://schemas.microsoft.com/office/mac/drawingml/2011/main" val="1"/>
            </a:ext>
          </a:extLst>
        </p:spPr>
        <p:txBody>
          <a:bodyPr wrap="square" lIns="35717" tIns="35717" rIns="35717" bIns="35717" anchor="ctr">
            <a:spAutoFit/>
          </a:bodyPr>
          <a:lstStyle>
            <a:lvl1pPr>
              <a:defRPr sz="4600">
                <a:latin typeface="Book Antiqua"/>
                <a:ea typeface="Book Antiqua"/>
                <a:cs typeface="Book Antiqua"/>
                <a:sym typeface="Book Antiqua"/>
              </a:defRPr>
            </a:lvl1pPr>
          </a:lstStyle>
          <a:p>
            <a:pPr marL="342900" indent="-342900">
              <a:buFont typeface="Arial"/>
              <a:buChar char="•"/>
              <a:defRPr sz="1800">
                <a:solidFill>
                  <a:srgbClr val="000000"/>
                </a:solidFill>
              </a:defRPr>
            </a:pPr>
            <a:r>
              <a:rPr lang="en-US" sz="2400" dirty="0" smtClean="0">
                <a:solidFill>
                  <a:srgbClr val="000090"/>
                </a:solidFill>
                <a:latin typeface="+mn-lt"/>
                <a:ea typeface="Cambria"/>
                <a:cs typeface="Cambria"/>
              </a:rPr>
              <a:t>Refine and expand analytical framework to rank viruses</a:t>
            </a:r>
          </a:p>
          <a:p>
            <a:pPr marL="342900" indent="-342900">
              <a:buFont typeface="Arial"/>
              <a:buChar char="•"/>
              <a:defRPr sz="1800">
                <a:solidFill>
                  <a:srgbClr val="000000"/>
                </a:solidFill>
              </a:defRPr>
            </a:pPr>
            <a:r>
              <a:rPr lang="en-US" sz="2400" dirty="0" smtClean="0">
                <a:solidFill>
                  <a:srgbClr val="000090"/>
                </a:solidFill>
                <a:latin typeface="+mn-lt"/>
                <a:ea typeface="Cambria"/>
                <a:cs typeface="Cambria"/>
              </a:rPr>
              <a:t>Back test with data based on past events</a:t>
            </a:r>
            <a:endParaRPr lang="en-US" sz="2400" dirty="0">
              <a:solidFill>
                <a:srgbClr val="000090"/>
              </a:solidFill>
              <a:latin typeface="+mn-lt"/>
              <a:ea typeface="Cambria"/>
              <a:cs typeface="Cambria"/>
            </a:endParaRPr>
          </a:p>
        </p:txBody>
      </p:sp>
      <p:sp>
        <p:nvSpPr>
          <p:cNvPr id="6" name="Shape 193"/>
          <p:cNvSpPr/>
          <p:nvPr/>
        </p:nvSpPr>
        <p:spPr>
          <a:xfrm>
            <a:off x="5943600" y="2286000"/>
            <a:ext cx="2844872" cy="933906"/>
          </a:xfrm>
          <a:prstGeom prst="rect">
            <a:avLst/>
          </a:prstGeom>
          <a:solidFill>
            <a:schemeClr val="bg1"/>
          </a:solidFill>
          <a:ln w="12700">
            <a:miter lim="400000"/>
          </a:ln>
          <a:extLst>
            <a:ext uri="{C572A759-6A51-4108-AA02-DFA0A04FC94B}">
              <ma14:wrappingTextBoxFlag xmlns:ma14="http://schemas.microsoft.com/office/mac/drawingml/2011/main" val="1"/>
            </a:ext>
          </a:extLst>
        </p:spPr>
        <p:txBody>
          <a:bodyPr wrap="square" lIns="35717" tIns="35717" rIns="35717" bIns="35717" anchor="ctr">
            <a:spAutoFit/>
          </a:bodyPr>
          <a:lstStyle>
            <a:lvl1pPr>
              <a:defRPr sz="4600">
                <a:latin typeface="Book Antiqua"/>
                <a:ea typeface="Book Antiqua"/>
                <a:cs typeface="Book Antiqua"/>
                <a:sym typeface="Book Antiqua"/>
              </a:defRPr>
            </a:lvl1pPr>
          </a:lstStyle>
          <a:p>
            <a:pPr algn="ctr">
              <a:defRPr sz="1800">
                <a:solidFill>
                  <a:srgbClr val="000000"/>
                </a:solidFill>
              </a:defRPr>
            </a:pPr>
            <a:r>
              <a:rPr lang="en-US" sz="2800" i="1" dirty="0" smtClean="0">
                <a:solidFill>
                  <a:srgbClr val="800000"/>
                </a:solidFill>
                <a:latin typeface="+mn-lt"/>
                <a:ea typeface="Cambria"/>
                <a:cs typeface="Cambria"/>
              </a:rPr>
              <a:t>Spillover risk</a:t>
            </a:r>
          </a:p>
          <a:p>
            <a:pPr algn="ctr">
              <a:defRPr sz="1800">
                <a:solidFill>
                  <a:srgbClr val="000000"/>
                </a:solidFill>
              </a:defRPr>
            </a:pPr>
            <a:r>
              <a:rPr lang="en-US" sz="2800" i="1" dirty="0" smtClean="0">
                <a:solidFill>
                  <a:srgbClr val="800000"/>
                </a:solidFill>
                <a:latin typeface="+mn-lt"/>
                <a:ea typeface="Cambria"/>
                <a:cs typeface="Cambria"/>
              </a:rPr>
              <a:t> Pandemic risk</a:t>
            </a:r>
            <a:endParaRPr lang="en-US" sz="2800" i="1" dirty="0">
              <a:solidFill>
                <a:srgbClr val="800000"/>
              </a:solidFill>
              <a:latin typeface="+mn-lt"/>
              <a:ea typeface="Cambria"/>
              <a:cs typeface="Cambria"/>
            </a:endParaRPr>
          </a:p>
        </p:txBody>
      </p:sp>
    </p:spTree>
    <p:extLst>
      <p:ext uri="{BB962C8B-B14F-4D97-AF65-F5344CB8AC3E}">
        <p14:creationId xmlns:p14="http://schemas.microsoft.com/office/powerpoint/2010/main" val="2276654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800" b="0" dirty="0" smtClean="0">
                <a:latin typeface="+mn-lt"/>
              </a:rPr>
              <a:t>Bat SARS-related </a:t>
            </a:r>
            <a:r>
              <a:rPr lang="en-US" sz="2800" b="0" dirty="0" err="1" smtClean="0">
                <a:latin typeface="+mn-lt"/>
              </a:rPr>
              <a:t>CoVs</a:t>
            </a:r>
            <a:r>
              <a:rPr lang="en-US" sz="2800" b="0" dirty="0" smtClean="0">
                <a:latin typeface="+mn-lt"/>
              </a:rPr>
              <a:t> China</a:t>
            </a:r>
            <a:endParaRPr lang="en-US" sz="2800" b="0" dirty="0">
              <a:latin typeface="+mn-lt"/>
            </a:endParaRPr>
          </a:p>
        </p:txBody>
      </p:sp>
      <p:pic>
        <p:nvPicPr>
          <p:cNvPr id="3" name="Picture 2"/>
          <p:cNvPicPr>
            <a:picLocks noChangeAspect="1"/>
          </p:cNvPicPr>
          <p:nvPr/>
        </p:nvPicPr>
        <p:blipFill>
          <a:blip r:embed="rId2"/>
          <a:stretch>
            <a:fillRect/>
          </a:stretch>
        </p:blipFill>
        <p:spPr>
          <a:xfrm>
            <a:off x="434907" y="1600200"/>
            <a:ext cx="5715000" cy="1708608"/>
          </a:xfrm>
          <a:prstGeom prst="rect">
            <a:avLst/>
          </a:prstGeom>
        </p:spPr>
      </p:pic>
      <p:pic>
        <p:nvPicPr>
          <p:cNvPr id="5" name="Picture 4"/>
          <p:cNvPicPr>
            <a:picLocks noChangeAspect="1"/>
          </p:cNvPicPr>
          <p:nvPr/>
        </p:nvPicPr>
        <p:blipFill>
          <a:blip r:embed="rId3"/>
          <a:stretch>
            <a:fillRect/>
          </a:stretch>
        </p:blipFill>
        <p:spPr>
          <a:xfrm>
            <a:off x="4925693" y="2590800"/>
            <a:ext cx="4065907" cy="3803119"/>
          </a:xfrm>
          <a:prstGeom prst="rect">
            <a:avLst/>
          </a:prstGeom>
        </p:spPr>
      </p:pic>
      <p:pic>
        <p:nvPicPr>
          <p:cNvPr id="6" name="Picture 5"/>
          <p:cNvPicPr>
            <a:picLocks noChangeAspect="1"/>
          </p:cNvPicPr>
          <p:nvPr/>
        </p:nvPicPr>
        <p:blipFill>
          <a:blip r:embed="rId4"/>
          <a:stretch>
            <a:fillRect/>
          </a:stretch>
        </p:blipFill>
        <p:spPr>
          <a:xfrm>
            <a:off x="381000" y="3505200"/>
            <a:ext cx="3886200" cy="3093518"/>
          </a:xfrm>
          <a:prstGeom prst="rect">
            <a:avLst/>
          </a:prstGeom>
        </p:spPr>
      </p:pic>
      <p:sp>
        <p:nvSpPr>
          <p:cNvPr id="7" name="TextBox 6"/>
          <p:cNvSpPr txBox="1"/>
          <p:nvPr/>
        </p:nvSpPr>
        <p:spPr>
          <a:xfrm>
            <a:off x="6629400" y="6336268"/>
            <a:ext cx="2189346" cy="369332"/>
          </a:xfrm>
          <a:prstGeom prst="rect">
            <a:avLst/>
          </a:prstGeom>
          <a:noFill/>
        </p:spPr>
        <p:txBody>
          <a:bodyPr wrap="none" rtlCol="0">
            <a:spAutoFit/>
          </a:bodyPr>
          <a:lstStyle/>
          <a:p>
            <a:r>
              <a:rPr lang="en-US" dirty="0" err="1" smtClean="0"/>
              <a:t>Ge</a:t>
            </a:r>
            <a:r>
              <a:rPr lang="en-US" dirty="0" smtClean="0"/>
              <a:t> </a:t>
            </a:r>
            <a:r>
              <a:rPr lang="en-US" i="1" dirty="0" smtClean="0"/>
              <a:t>et al</a:t>
            </a:r>
            <a:r>
              <a:rPr lang="en-US" dirty="0" smtClean="0"/>
              <a:t>. 2013 Nature</a:t>
            </a:r>
            <a:endParaRPr lang="en-US" dirty="0"/>
          </a:p>
        </p:txBody>
      </p:sp>
      <p:pic>
        <p:nvPicPr>
          <p:cNvPr id="8" name="Picture 7"/>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3167" r="93200"/>
                    </a14:imgEffect>
                  </a14:imgLayer>
                </a14:imgProps>
              </a:ext>
              <a:ext uri="{28A0092B-C50C-407E-A947-70E740481C1C}">
                <a14:useLocalDpi xmlns:a14="http://schemas.microsoft.com/office/drawing/2010/main"/>
              </a:ext>
            </a:extLst>
          </a:blip>
          <a:stretch>
            <a:fillRect/>
          </a:stretch>
        </p:blipFill>
        <p:spPr>
          <a:xfrm>
            <a:off x="346192" y="3695639"/>
            <a:ext cx="1913255" cy="1278692"/>
          </a:xfrm>
          <a:prstGeom prst="rect">
            <a:avLst/>
          </a:prstGeom>
        </p:spPr>
      </p:pic>
      <p:pic>
        <p:nvPicPr>
          <p:cNvPr id="9" name="Picture 5"/>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798844" y="1590513"/>
            <a:ext cx="1649005" cy="102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quot;No&quot; Symbol 1"/>
          <p:cNvSpPr>
            <a:spLocks/>
          </p:cNvSpPr>
          <p:nvPr/>
        </p:nvSpPr>
        <p:spPr bwMode="auto">
          <a:xfrm>
            <a:off x="6553200" y="1524000"/>
            <a:ext cx="2168943" cy="1019686"/>
          </a:xfrm>
          <a:custGeom>
            <a:avLst/>
            <a:gdLst>
              <a:gd name="T0" fmla="*/ 0 w 3397250"/>
              <a:gd name="T1" fmla="*/ 1098550 h 2197100"/>
              <a:gd name="T2" fmla="*/ 1698625 w 3397250"/>
              <a:gd name="T3" fmla="*/ 0 h 2197100"/>
              <a:gd name="T4" fmla="*/ 3397250 w 3397250"/>
              <a:gd name="T5" fmla="*/ 1098550 h 2197100"/>
              <a:gd name="T6" fmla="*/ 1698625 w 3397250"/>
              <a:gd name="T7" fmla="*/ 2197100 h 2197100"/>
              <a:gd name="T8" fmla="*/ 0 w 3397250"/>
              <a:gd name="T9" fmla="*/ 1098550 h 2197100"/>
              <a:gd name="T10" fmla="*/ 2854751 w 3397250"/>
              <a:gd name="T11" fmla="*/ 1782750 h 2197100"/>
              <a:gd name="T12" fmla="*/ 2294752 w 3397250"/>
              <a:gd name="T13" fmla="*/ 176794 h 2197100"/>
              <a:gd name="T14" fmla="*/ 642252 w 3397250"/>
              <a:gd name="T15" fmla="*/ 354281 h 2197100"/>
              <a:gd name="T16" fmla="*/ 2854751 w 3397250"/>
              <a:gd name="T17" fmla="*/ 1782750 h 2197100"/>
              <a:gd name="T18" fmla="*/ 542499 w 3397250"/>
              <a:gd name="T19" fmla="*/ 414350 h 2197100"/>
              <a:gd name="T20" fmla="*/ 1102498 w 3397250"/>
              <a:gd name="T21" fmla="*/ 2020306 h 2197100"/>
              <a:gd name="T22" fmla="*/ 2754998 w 3397250"/>
              <a:gd name="T23" fmla="*/ 1842819 h 2197100"/>
              <a:gd name="T24" fmla="*/ 542499 w 3397250"/>
              <a:gd name="T25" fmla="*/ 414350 h 21971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97250" h="2197100">
                <a:moveTo>
                  <a:pt x="0" y="1098550"/>
                </a:moveTo>
                <a:cubicBezTo>
                  <a:pt x="0" y="491838"/>
                  <a:pt x="760500" y="0"/>
                  <a:pt x="1698625" y="0"/>
                </a:cubicBezTo>
                <a:cubicBezTo>
                  <a:pt x="2636750" y="0"/>
                  <a:pt x="3397250" y="491838"/>
                  <a:pt x="3397250" y="1098550"/>
                </a:cubicBezTo>
                <a:cubicBezTo>
                  <a:pt x="3397250" y="1705262"/>
                  <a:pt x="2636750" y="2197100"/>
                  <a:pt x="1698625" y="2197100"/>
                </a:cubicBezTo>
                <a:cubicBezTo>
                  <a:pt x="760500" y="2197100"/>
                  <a:pt x="0" y="1705262"/>
                  <a:pt x="0" y="1098550"/>
                </a:cubicBezTo>
                <a:close/>
                <a:moveTo>
                  <a:pt x="2854751" y="1782750"/>
                </a:moveTo>
                <a:cubicBezTo>
                  <a:pt x="3628935" y="1274143"/>
                  <a:pt x="3337735" y="439044"/>
                  <a:pt x="2294752" y="176794"/>
                </a:cubicBezTo>
                <a:cubicBezTo>
                  <a:pt x="1734484" y="35919"/>
                  <a:pt x="1094638" y="104642"/>
                  <a:pt x="642252" y="354281"/>
                </a:cubicBezTo>
                <a:lnTo>
                  <a:pt x="2854751" y="1782750"/>
                </a:lnTo>
                <a:close/>
                <a:moveTo>
                  <a:pt x="542499" y="414350"/>
                </a:moveTo>
                <a:cubicBezTo>
                  <a:pt x="-231685" y="922957"/>
                  <a:pt x="59515" y="1758056"/>
                  <a:pt x="1102498" y="2020306"/>
                </a:cubicBezTo>
                <a:cubicBezTo>
                  <a:pt x="1662766" y="2161181"/>
                  <a:pt x="2302612" y="2092458"/>
                  <a:pt x="2754998" y="1842819"/>
                </a:cubicBezTo>
                <a:lnTo>
                  <a:pt x="542499" y="414350"/>
                </a:lnTo>
                <a:close/>
              </a:path>
            </a:pathLst>
          </a:custGeom>
          <a:gradFill rotWithShape="1">
            <a:gsLst>
              <a:gs pos="0">
                <a:srgbClr val="FF9A99">
                  <a:alpha val="56000"/>
                </a:srgbClr>
              </a:gs>
              <a:gs pos="100000">
                <a:srgbClr val="D1403C">
                  <a:alpha val="56000"/>
                </a:srgbClr>
              </a:gs>
            </a:gsLst>
            <a:lin ang="5400000"/>
          </a:gradFill>
          <a:ln w="9525" cap="flat" cmpd="sng">
            <a:solidFill>
              <a:srgbClr val="BE4B48"/>
            </a:solidFill>
            <a:prstDash val="solid"/>
            <a:round/>
            <a:headEnd/>
            <a:tailEnd/>
          </a:ln>
          <a:effectLst>
            <a:outerShdw blurRad="40000" dist="23000" dir="5400000" rotWithShape="0">
              <a:srgbClr val="000000">
                <a:alpha val="34999"/>
              </a:srgbClr>
            </a:outerShdw>
          </a:effectLst>
        </p:spPr>
        <p:txBody>
          <a:bodyPr anchor="ctr"/>
          <a:lstStyle/>
          <a:p>
            <a:endParaRPr lang="en-US"/>
          </a:p>
        </p:txBody>
      </p:sp>
    </p:spTree>
    <p:extLst>
      <p:ext uri="{BB962C8B-B14F-4D97-AF65-F5344CB8AC3E}">
        <p14:creationId xmlns:p14="http://schemas.microsoft.com/office/powerpoint/2010/main" val="381105222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Content Placeholder 3" descr="USAID Slide Figure Jan 2014 v04.tif"/>
          <p:cNvPicPr>
            <a:picLocks noGrp="1" noChangeAspect="1"/>
          </p:cNvPicPr>
          <p:nvPr>
            <p:ph idx="1"/>
          </p:nvPr>
        </p:nvPicPr>
        <p:blipFill rotWithShape="1">
          <a:blip r:embed="rId3">
            <a:extLst>
              <a:ext uri="{28A0092B-C50C-407E-A947-70E740481C1C}">
                <a14:useLocalDpi xmlns:a14="http://schemas.microsoft.com/office/drawing/2010/main" val="0"/>
              </a:ext>
            </a:extLst>
          </a:blip>
          <a:srcRect l="-2017" t="-4033" r="-1144" b="-4955"/>
          <a:stretch/>
        </p:blipFill>
        <p:spPr>
          <a:xfrm>
            <a:off x="990600" y="1219200"/>
            <a:ext cx="7248099" cy="4147880"/>
          </a:xfrm>
        </p:spPr>
      </p:pic>
      <p:pic>
        <p:nvPicPr>
          <p:cNvPr id="5" name="Picture 4"/>
          <p:cNvPicPr>
            <a:picLocks noChangeAspect="1"/>
          </p:cNvPicPr>
          <p:nvPr/>
        </p:nvPicPr>
        <p:blipFill>
          <a:blip r:embed="rId4"/>
          <a:stretch>
            <a:fillRect/>
          </a:stretch>
        </p:blipFill>
        <p:spPr>
          <a:xfrm>
            <a:off x="2116444" y="5159124"/>
            <a:ext cx="2809099" cy="1443565"/>
          </a:xfrm>
          <a:prstGeom prst="rect">
            <a:avLst/>
          </a:prstGeom>
        </p:spPr>
      </p:pic>
      <p:sp>
        <p:nvSpPr>
          <p:cNvPr id="6" name="TextBox 5"/>
          <p:cNvSpPr txBox="1"/>
          <p:nvPr/>
        </p:nvSpPr>
        <p:spPr>
          <a:xfrm>
            <a:off x="4925543" y="5402360"/>
            <a:ext cx="1847078" cy="1200329"/>
          </a:xfrm>
          <a:prstGeom prst="rect">
            <a:avLst/>
          </a:prstGeom>
          <a:noFill/>
        </p:spPr>
        <p:txBody>
          <a:bodyPr wrap="square" rtlCol="0">
            <a:spAutoFit/>
          </a:bodyPr>
          <a:lstStyle/>
          <a:p>
            <a:r>
              <a:rPr lang="en-US" dirty="0"/>
              <a:t>Sum of the weights of all the edges of a given node </a:t>
            </a:r>
          </a:p>
        </p:txBody>
      </p:sp>
      <p:sp>
        <p:nvSpPr>
          <p:cNvPr id="7" name="Title 1"/>
          <p:cNvSpPr>
            <a:spLocks noGrp="1"/>
          </p:cNvSpPr>
          <p:nvPr>
            <p:ph type="title"/>
          </p:nvPr>
        </p:nvSpPr>
        <p:spPr>
          <a:xfrm>
            <a:off x="457200" y="152400"/>
            <a:ext cx="6781800" cy="1117553"/>
          </a:xfrm>
        </p:spPr>
        <p:txBody>
          <a:bodyPr>
            <a:normAutofit/>
          </a:bodyPr>
          <a:lstStyle/>
          <a:p>
            <a:r>
              <a:rPr lang="en-US" sz="2800" b="0" dirty="0" smtClean="0">
                <a:latin typeface="+mn-lt"/>
              </a:rPr>
              <a:t>Viral Evolution and Risk along the bat trade/wildlife value chain</a:t>
            </a:r>
            <a:endParaRPr lang="en-US" sz="2800" b="0" dirty="0">
              <a:latin typeface="+mn-lt"/>
            </a:endParaRPr>
          </a:p>
        </p:txBody>
      </p:sp>
      <p:pic>
        <p:nvPicPr>
          <p:cNvPr id="8" name="Picture 11" descr="National-Institutes-of-Health.gif"/>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7924800" y="5658127"/>
            <a:ext cx="922389" cy="9445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6311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0" dirty="0" smtClean="0">
                <a:latin typeface="+mn-lt"/>
              </a:rPr>
              <a:t>Risk </a:t>
            </a:r>
            <a:r>
              <a:rPr lang="en-US" sz="2800" b="0" dirty="0">
                <a:latin typeface="+mn-lt"/>
              </a:rPr>
              <a:t>Analysis for Wildlife Trade</a:t>
            </a:r>
          </a:p>
        </p:txBody>
      </p:sp>
      <p:sp>
        <p:nvSpPr>
          <p:cNvPr id="4" name="TextBox 3"/>
          <p:cNvSpPr txBox="1"/>
          <p:nvPr/>
        </p:nvSpPr>
        <p:spPr>
          <a:xfrm>
            <a:off x="457201" y="1258403"/>
            <a:ext cx="8229600" cy="646331"/>
          </a:xfrm>
          <a:prstGeom prst="rect">
            <a:avLst/>
          </a:prstGeom>
          <a:noFill/>
        </p:spPr>
        <p:txBody>
          <a:bodyPr wrap="square" rtlCol="0">
            <a:spAutoFit/>
          </a:bodyPr>
          <a:lstStyle/>
          <a:p>
            <a:r>
              <a:rPr lang="en-US" dirty="0" smtClean="0"/>
              <a:t>In collaboration with the National Center for Food Protection and Defense (NCFPD) – University </a:t>
            </a:r>
            <a:r>
              <a:rPr lang="en-US" dirty="0"/>
              <a:t>O</a:t>
            </a:r>
            <a:r>
              <a:rPr lang="en-US" dirty="0" smtClean="0"/>
              <a:t>f Minnesota </a:t>
            </a:r>
            <a:endParaRPr lang="en-US" dirty="0"/>
          </a:p>
        </p:txBody>
      </p:sp>
      <p:pic>
        <p:nvPicPr>
          <p:cNvPr id="5" name="Picture 4"/>
          <p:cNvPicPr>
            <a:picLocks noChangeAspect="1"/>
          </p:cNvPicPr>
          <p:nvPr/>
        </p:nvPicPr>
        <p:blipFill rotWithShape="1">
          <a:blip r:embed="rId2"/>
          <a:srcRect l="5000" t="1000" r="3333"/>
          <a:stretch/>
        </p:blipFill>
        <p:spPr>
          <a:xfrm>
            <a:off x="228600" y="1828800"/>
            <a:ext cx="4454855" cy="4083214"/>
          </a:xfrm>
          <a:prstGeom prst="rect">
            <a:avLst/>
          </a:prstGeom>
        </p:spPr>
      </p:pic>
      <p:sp>
        <p:nvSpPr>
          <p:cNvPr id="6" name="TextBox 5"/>
          <p:cNvSpPr txBox="1"/>
          <p:nvPr/>
        </p:nvSpPr>
        <p:spPr>
          <a:xfrm>
            <a:off x="4692420" y="2216737"/>
            <a:ext cx="3994380" cy="2585323"/>
          </a:xfrm>
          <a:prstGeom prst="rect">
            <a:avLst/>
          </a:prstGeom>
          <a:noFill/>
        </p:spPr>
        <p:txBody>
          <a:bodyPr wrap="square" rtlCol="0">
            <a:spAutoFit/>
          </a:bodyPr>
          <a:lstStyle/>
          <a:p>
            <a:pPr marL="285750" indent="-285750">
              <a:buFont typeface="Arial" charset="0"/>
              <a:buChar char="•"/>
            </a:pPr>
            <a:r>
              <a:rPr lang="en-US" dirty="0" smtClean="0"/>
              <a:t>Built the most comprehensive database of Wildlife Trade</a:t>
            </a:r>
          </a:p>
          <a:p>
            <a:pPr marL="742950" lvl="1" indent="-285750">
              <a:buFont typeface="Arial" charset="0"/>
              <a:buChar char="•"/>
            </a:pPr>
            <a:r>
              <a:rPr lang="en-US" dirty="0" smtClean="0"/>
              <a:t>Aggregated the USFWS </a:t>
            </a:r>
            <a:r>
              <a:rPr lang="en-US" dirty="0" err="1" smtClean="0"/>
              <a:t>Lemis</a:t>
            </a:r>
            <a:r>
              <a:rPr lang="en-US" dirty="0" smtClean="0"/>
              <a:t> data from 2000 – 2015</a:t>
            </a:r>
          </a:p>
          <a:p>
            <a:pPr marL="285750" indent="-285750">
              <a:buFont typeface="Arial" charset="0"/>
              <a:buChar char="•"/>
            </a:pPr>
            <a:endParaRPr lang="en-US" dirty="0"/>
          </a:p>
          <a:p>
            <a:pPr marL="285750" indent="-285750">
              <a:buFont typeface="Arial" charset="0"/>
              <a:buChar char="•"/>
            </a:pPr>
            <a:r>
              <a:rPr lang="en-US" dirty="0" smtClean="0"/>
              <a:t>Risk analysis performed for all the Ebola hosts entering the US</a:t>
            </a:r>
          </a:p>
          <a:p>
            <a:pPr marL="285750" indent="-285750">
              <a:buFont typeface="Arial" charset="0"/>
              <a:buChar char="•"/>
            </a:pPr>
            <a:r>
              <a:rPr lang="en-US" dirty="0" smtClean="0"/>
              <a:t>Currently risk analysis on aquaculture products</a:t>
            </a:r>
            <a:endParaRPr lang="en-US" dirty="0"/>
          </a:p>
        </p:txBody>
      </p:sp>
    </p:spTree>
    <p:extLst>
      <p:ext uri="{BB962C8B-B14F-4D97-AF65-F5344CB8AC3E}">
        <p14:creationId xmlns:p14="http://schemas.microsoft.com/office/powerpoint/2010/main" val="2208447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Picture 1" descr="20120411-_DSC0567.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74003" y="1268751"/>
            <a:ext cx="4972046" cy="2509585"/>
          </a:xfrm>
          <a:prstGeom prst="rect">
            <a:avLst/>
          </a:prstGeom>
        </p:spPr>
      </p:pic>
      <p:pic>
        <p:nvPicPr>
          <p:cNvPr id="3" name="Picture 2" descr="20120412-_DSC0763.jp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527300" y="3754564"/>
            <a:ext cx="3225735" cy="2798636"/>
          </a:xfrm>
          <a:prstGeom prst="rect">
            <a:avLst/>
          </a:prstGeom>
        </p:spPr>
      </p:pic>
      <p:pic>
        <p:nvPicPr>
          <p:cNvPr id="4" name="Picture 3" descr="7_AP3A0190.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24158" y="1273251"/>
            <a:ext cx="3519966" cy="5279949"/>
          </a:xfrm>
          <a:prstGeom prst="rect">
            <a:avLst/>
          </a:prstGeom>
        </p:spPr>
      </p:pic>
      <p:sp>
        <p:nvSpPr>
          <p:cNvPr id="5" name="Title 1"/>
          <p:cNvSpPr txBox="1">
            <a:spLocks/>
          </p:cNvSpPr>
          <p:nvPr/>
        </p:nvSpPr>
        <p:spPr>
          <a:xfrm>
            <a:off x="228601" y="361260"/>
            <a:ext cx="8077200" cy="904104"/>
          </a:xfrm>
          <a:prstGeom prst="rect">
            <a:avLst/>
          </a:prstGeom>
        </p:spPr>
        <p:txBody>
          <a:bodyPr>
            <a:normAutofit/>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sz="2400" b="0" dirty="0" smtClean="0">
                <a:latin typeface="+mn-lt"/>
                <a:cs typeface="Arial"/>
              </a:rPr>
              <a:t>Field Studies and Viral Discovery</a:t>
            </a:r>
            <a:endParaRPr lang="en-US" sz="2400" b="0" dirty="0">
              <a:latin typeface="+mn-lt"/>
              <a:cs typeface="Arial"/>
            </a:endParaRPr>
          </a:p>
        </p:txBody>
      </p:sp>
      <p:pic>
        <p:nvPicPr>
          <p:cNvPr id="7" name="Picture 6" descr="1_IMG_7797.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61302" y="3734550"/>
            <a:ext cx="2343797" cy="2818650"/>
          </a:xfrm>
          <a:prstGeom prst="rect">
            <a:avLst/>
          </a:prstGeom>
        </p:spPr>
      </p:pic>
    </p:spTree>
    <p:extLst>
      <p:ext uri="{BB962C8B-B14F-4D97-AF65-F5344CB8AC3E}">
        <p14:creationId xmlns:p14="http://schemas.microsoft.com/office/powerpoint/2010/main" val="249829207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229600" cy="1143000"/>
          </a:xfrm>
        </p:spPr>
        <p:txBody>
          <a:bodyPr>
            <a:normAutofit/>
          </a:bodyPr>
          <a:lstStyle/>
          <a:p>
            <a:r>
              <a:rPr lang="en-US" b="0" dirty="0" smtClean="0">
                <a:latin typeface="+mn-lt"/>
              </a:rPr>
              <a:t>Analytics to support Mitigation</a:t>
            </a:r>
            <a:br>
              <a:rPr lang="en-US" b="0" dirty="0" smtClean="0">
                <a:latin typeface="+mn-lt"/>
              </a:rPr>
            </a:br>
            <a:endParaRPr lang="en-US" b="0" dirty="0">
              <a:latin typeface="+mn-lt"/>
            </a:endParaRPr>
          </a:p>
        </p:txBody>
      </p:sp>
      <p:pic>
        <p:nvPicPr>
          <p:cNvPr id="4" name="Picture 3"/>
          <p:cNvPicPr/>
          <p:nvPr/>
        </p:nvPicPr>
        <p:blipFill>
          <a:blip r:embed="rId2" cstate="print">
            <a:extLst>
              <a:ext uri="{28A0092B-C50C-407E-A947-70E740481C1C}">
                <a14:useLocalDpi xmlns:a14="http://schemas.microsoft.com/office/drawing/2010/main"/>
              </a:ext>
            </a:extLst>
          </a:blip>
          <a:stretch>
            <a:fillRect/>
          </a:stretch>
        </p:blipFill>
        <p:spPr>
          <a:xfrm>
            <a:off x="609600" y="1600200"/>
            <a:ext cx="7772400" cy="3581400"/>
          </a:xfrm>
          <a:prstGeom prst="rect">
            <a:avLst/>
          </a:prstGeom>
        </p:spPr>
      </p:pic>
      <p:sp>
        <p:nvSpPr>
          <p:cNvPr id="6" name="TextBox 5"/>
          <p:cNvSpPr txBox="1"/>
          <p:nvPr/>
        </p:nvSpPr>
        <p:spPr>
          <a:xfrm>
            <a:off x="304800" y="914400"/>
            <a:ext cx="8763000" cy="400110"/>
          </a:xfrm>
          <a:prstGeom prst="rect">
            <a:avLst/>
          </a:prstGeom>
          <a:noFill/>
        </p:spPr>
        <p:txBody>
          <a:bodyPr wrap="square" rtlCol="0">
            <a:spAutoFit/>
          </a:bodyPr>
          <a:lstStyle/>
          <a:p>
            <a:r>
              <a:rPr lang="en-US" sz="2000" b="1" dirty="0" smtClean="0"/>
              <a:t>Outbreak Scenarios </a:t>
            </a:r>
            <a:r>
              <a:rPr lang="en-US" sz="2000" dirty="0" smtClean="0"/>
              <a:t>e.g. what “policy cocktails” are most effective</a:t>
            </a:r>
          </a:p>
        </p:txBody>
      </p:sp>
      <p:sp>
        <p:nvSpPr>
          <p:cNvPr id="5" name="TextBox 4"/>
          <p:cNvSpPr txBox="1"/>
          <p:nvPr/>
        </p:nvSpPr>
        <p:spPr>
          <a:xfrm>
            <a:off x="304800" y="5486400"/>
            <a:ext cx="8763000" cy="646331"/>
          </a:xfrm>
          <a:prstGeom prst="rect">
            <a:avLst/>
          </a:prstGeom>
          <a:noFill/>
        </p:spPr>
        <p:txBody>
          <a:bodyPr wrap="square" rtlCol="0">
            <a:spAutoFit/>
          </a:bodyPr>
          <a:lstStyle/>
          <a:p>
            <a:pPr marL="342900" indent="-342900">
              <a:buAutoNum type="alphaUcParenBoth"/>
            </a:pPr>
            <a:r>
              <a:rPr lang="en-US" dirty="0" smtClean="0"/>
              <a:t>Influenza A/H7N9, China 					(</a:t>
            </a:r>
            <a:r>
              <a:rPr lang="en-US" dirty="0"/>
              <a:t>C) Ebola virus, </a:t>
            </a:r>
            <a:r>
              <a:rPr lang="en-US" dirty="0" smtClean="0"/>
              <a:t>S. Leone</a:t>
            </a:r>
          </a:p>
          <a:p>
            <a:pPr marL="342900" indent="-342900">
              <a:buAutoNum type="alphaUcParenBoth"/>
            </a:pPr>
            <a:r>
              <a:rPr lang="en-US" dirty="0" smtClean="0"/>
              <a:t>MERS, S. Arabia							(D</a:t>
            </a:r>
            <a:r>
              <a:rPr lang="en-US" dirty="0"/>
              <a:t>) </a:t>
            </a:r>
            <a:r>
              <a:rPr lang="en-US" dirty="0" smtClean="0"/>
              <a:t>Ebola, Liberia</a:t>
            </a:r>
            <a:endParaRPr lang="en-US" dirty="0"/>
          </a:p>
        </p:txBody>
      </p:sp>
    </p:spTree>
    <p:extLst>
      <p:ext uri="{BB962C8B-B14F-4D97-AF65-F5344CB8AC3E}">
        <p14:creationId xmlns:p14="http://schemas.microsoft.com/office/powerpoint/2010/main" val="7163884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229600" cy="1143000"/>
          </a:xfrm>
        </p:spPr>
        <p:txBody>
          <a:bodyPr>
            <a:normAutofit/>
          </a:bodyPr>
          <a:lstStyle/>
          <a:p>
            <a:r>
              <a:rPr lang="en-US" sz="2800" b="0" dirty="0" smtClean="0">
                <a:latin typeface="+mn-lt"/>
              </a:rPr>
              <a:t>Examples of scenario projects</a:t>
            </a:r>
            <a:endParaRPr lang="en-US" sz="2800" b="0" dirty="0">
              <a:latin typeface="+mn-lt"/>
            </a:endParaRPr>
          </a:p>
        </p:txBody>
      </p:sp>
      <p:sp>
        <p:nvSpPr>
          <p:cNvPr id="6" name="TextBox 5"/>
          <p:cNvSpPr txBox="1"/>
          <p:nvPr/>
        </p:nvSpPr>
        <p:spPr>
          <a:xfrm>
            <a:off x="304800" y="1161872"/>
            <a:ext cx="8763000" cy="5062924"/>
          </a:xfrm>
          <a:prstGeom prst="rect">
            <a:avLst/>
          </a:prstGeom>
          <a:noFill/>
        </p:spPr>
        <p:txBody>
          <a:bodyPr wrap="square" rtlCol="0">
            <a:spAutoFit/>
          </a:bodyPr>
          <a:lstStyle/>
          <a:p>
            <a:pPr marL="342900" indent="-342900">
              <a:spcBef>
                <a:spcPts val="1200"/>
              </a:spcBef>
              <a:buFont typeface="Arial" panose="020B0604020202020204" pitchFamily="34" charset="0"/>
              <a:buChar char="•"/>
            </a:pPr>
            <a:r>
              <a:rPr lang="en-US" sz="2000" dirty="0" smtClean="0"/>
              <a:t>African Livestock Futures – how will scenario projections affect EID risk </a:t>
            </a:r>
            <a:endParaRPr lang="en-US" sz="2000" dirty="0"/>
          </a:p>
          <a:p>
            <a:pPr marL="342900" indent="-342900">
              <a:spcBef>
                <a:spcPts val="1200"/>
              </a:spcBef>
              <a:buFont typeface="Arial" panose="020B0604020202020204" pitchFamily="34" charset="0"/>
              <a:buChar char="•"/>
            </a:pPr>
            <a:r>
              <a:rPr lang="en-US" sz="2000" dirty="0" smtClean="0"/>
              <a:t>Extractive industries – economic cost-benefit modeling based on EID risk (around logging, land use change)</a:t>
            </a:r>
          </a:p>
          <a:p>
            <a:pPr marL="342900" indent="-342900">
              <a:spcBef>
                <a:spcPts val="1200"/>
              </a:spcBef>
              <a:buFont typeface="Arial" panose="020B0604020202020204" pitchFamily="34" charset="0"/>
              <a:buChar char="•"/>
            </a:pPr>
            <a:r>
              <a:rPr lang="en-US" sz="2000" dirty="0" smtClean="0"/>
              <a:t>Farmed vs. wild-caught wildlife consumption – economic cost-benefit modeling based on EID costs and risk</a:t>
            </a:r>
          </a:p>
          <a:p>
            <a:pPr marL="342900" indent="-342900">
              <a:spcBef>
                <a:spcPts val="1200"/>
              </a:spcBef>
              <a:buFont typeface="Arial" panose="020B0604020202020204" pitchFamily="34" charset="0"/>
              <a:buChar char="•"/>
            </a:pPr>
            <a:r>
              <a:rPr lang="en-US" sz="2000" dirty="0" err="1" smtClean="0"/>
              <a:t>Govt</a:t>
            </a:r>
            <a:r>
              <a:rPr lang="en-US" sz="2000" dirty="0" smtClean="0"/>
              <a:t> policies to close markets, remove specific species, fund programs to increase farming</a:t>
            </a:r>
          </a:p>
          <a:p>
            <a:pPr marL="342900" indent="-342900">
              <a:spcBef>
                <a:spcPts val="1200"/>
              </a:spcBef>
              <a:buFont typeface="Arial" panose="020B0604020202020204" pitchFamily="34" charset="0"/>
              <a:buChar char="•"/>
            </a:pPr>
            <a:r>
              <a:rPr lang="en-US" sz="2000" dirty="0" smtClean="0"/>
              <a:t>Spread of specific pathogens out of regions</a:t>
            </a:r>
          </a:p>
          <a:p>
            <a:pPr marL="342900" indent="-342900">
              <a:spcBef>
                <a:spcPts val="1200"/>
              </a:spcBef>
              <a:buFont typeface="Arial" panose="020B0604020202020204" pitchFamily="34" charset="0"/>
              <a:buChar char="•"/>
            </a:pPr>
            <a:r>
              <a:rPr lang="en-US" sz="2000" dirty="0" smtClean="0"/>
              <a:t>Poultry market clean-out strategies</a:t>
            </a:r>
          </a:p>
          <a:p>
            <a:pPr marL="342900" indent="-342900">
              <a:spcBef>
                <a:spcPts val="1200"/>
              </a:spcBef>
              <a:buFont typeface="Arial" panose="020B0604020202020204" pitchFamily="34" charset="0"/>
              <a:buChar char="•"/>
            </a:pPr>
            <a:r>
              <a:rPr lang="en-US" sz="2000" dirty="0" smtClean="0"/>
              <a:t>Etc.</a:t>
            </a:r>
          </a:p>
          <a:p>
            <a:pPr marL="342900" indent="-342900">
              <a:spcBef>
                <a:spcPts val="1200"/>
              </a:spcBef>
              <a:buFont typeface="Arial" panose="020B0604020202020204" pitchFamily="34" charset="0"/>
              <a:buChar char="•"/>
            </a:pPr>
            <a:endParaRPr lang="en-US" sz="2400" dirty="0" smtClean="0"/>
          </a:p>
          <a:p>
            <a:pPr marL="342900" indent="-342900">
              <a:spcBef>
                <a:spcPts val="600"/>
              </a:spcBef>
              <a:buFont typeface="Arial" panose="020B0604020202020204" pitchFamily="34" charset="0"/>
              <a:buChar char="•"/>
            </a:pPr>
            <a:endParaRPr lang="en-US" sz="2400" dirty="0" smtClean="0"/>
          </a:p>
        </p:txBody>
      </p:sp>
    </p:spTree>
    <p:extLst>
      <p:ext uri="{BB962C8B-B14F-4D97-AF65-F5344CB8AC3E}">
        <p14:creationId xmlns:p14="http://schemas.microsoft.com/office/powerpoint/2010/main" val="8275926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0" dirty="0">
                <a:latin typeface="+mn-lt"/>
              </a:rPr>
              <a:t>Economic analysis: Emergence</a:t>
            </a:r>
          </a:p>
        </p:txBody>
      </p:sp>
      <p:grpSp>
        <p:nvGrpSpPr>
          <p:cNvPr id="4" name="Group 3"/>
          <p:cNvGrpSpPr/>
          <p:nvPr/>
        </p:nvGrpSpPr>
        <p:grpSpPr>
          <a:xfrm>
            <a:off x="473843" y="1973766"/>
            <a:ext cx="8431009" cy="4103648"/>
            <a:chOff x="655201" y="18587325"/>
            <a:chExt cx="10137145" cy="4749800"/>
          </a:xfrm>
        </p:grpSpPr>
        <p:grpSp>
          <p:nvGrpSpPr>
            <p:cNvPr id="5" name="Group 4"/>
            <p:cNvGrpSpPr/>
            <p:nvPr/>
          </p:nvGrpSpPr>
          <p:grpSpPr>
            <a:xfrm>
              <a:off x="655201" y="18587325"/>
              <a:ext cx="8165708" cy="4749800"/>
              <a:chOff x="861653" y="16361148"/>
              <a:chExt cx="8165708" cy="4749800"/>
            </a:xfrm>
          </p:grpSpPr>
          <p:pic>
            <p:nvPicPr>
              <p:cNvPr id="9" name="Picture 8" descr="conversion_sabah_poster.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653" y="16361148"/>
                <a:ext cx="8153400" cy="4749800"/>
              </a:xfrm>
              <a:prstGeom prst="rect">
                <a:avLst/>
              </a:prstGeom>
            </p:spPr>
          </p:pic>
          <p:cxnSp>
            <p:nvCxnSpPr>
              <p:cNvPr id="10" name="Straight Connector 9"/>
              <p:cNvCxnSpPr/>
              <p:nvPr/>
            </p:nvCxnSpPr>
            <p:spPr>
              <a:xfrm>
                <a:off x="1806130" y="18350747"/>
                <a:ext cx="7208923" cy="0"/>
              </a:xfrm>
              <a:prstGeom prst="line">
                <a:avLst/>
              </a:prstGeom>
              <a:ln>
                <a:solidFill>
                  <a:srgbClr val="FF0000"/>
                </a:solidFill>
                <a:prstDash val="lgDashDotDot"/>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1799190" y="18114375"/>
                <a:ext cx="7208923" cy="0"/>
              </a:xfrm>
              <a:prstGeom prst="line">
                <a:avLst/>
              </a:prstGeom>
              <a:ln>
                <a:solidFill>
                  <a:srgbClr val="FF0000"/>
                </a:solidFill>
                <a:prstDash val="lgDashDotDot"/>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1818438" y="16763521"/>
                <a:ext cx="7208923" cy="0"/>
              </a:xfrm>
              <a:prstGeom prst="line">
                <a:avLst/>
              </a:prstGeom>
              <a:ln>
                <a:solidFill>
                  <a:srgbClr val="FF0000"/>
                </a:solidFill>
                <a:prstDash val="lgDashDotDot"/>
              </a:ln>
              <a:effectLst/>
            </p:spPr>
            <p:style>
              <a:lnRef idx="2">
                <a:schemeClr val="accent1"/>
              </a:lnRef>
              <a:fillRef idx="0">
                <a:schemeClr val="accent1"/>
              </a:fillRef>
              <a:effectRef idx="1">
                <a:schemeClr val="accent1"/>
              </a:effectRef>
              <a:fontRef idx="minor">
                <a:schemeClr val="tx1"/>
              </a:fontRef>
            </p:style>
          </p:cxnSp>
        </p:grpSp>
        <p:sp>
          <p:nvSpPr>
            <p:cNvPr id="6" name="TextBox 5"/>
            <p:cNvSpPr txBox="1"/>
            <p:nvPr/>
          </p:nvSpPr>
          <p:spPr>
            <a:xfrm>
              <a:off x="8634004" y="20427166"/>
              <a:ext cx="2158342" cy="400110"/>
            </a:xfrm>
            <a:prstGeom prst="rect">
              <a:avLst/>
            </a:prstGeom>
            <a:noFill/>
          </p:spPr>
          <p:txBody>
            <a:bodyPr wrap="square" rtlCol="0">
              <a:spAutoFit/>
            </a:bodyPr>
            <a:lstStyle/>
            <a:p>
              <a:r>
                <a:rPr lang="en-US" sz="1600" dirty="0" smtClean="0">
                  <a:latin typeface="Avenir Book"/>
                  <a:cs typeface="Avenir Book"/>
                </a:rPr>
                <a:t>~24% by 2050</a:t>
              </a:r>
              <a:endParaRPr lang="en-US" sz="1600" dirty="0"/>
            </a:p>
          </p:txBody>
        </p:sp>
        <p:sp>
          <p:nvSpPr>
            <p:cNvPr id="7" name="TextBox 6"/>
            <p:cNvSpPr txBox="1"/>
            <p:nvPr/>
          </p:nvSpPr>
          <p:spPr>
            <a:xfrm>
              <a:off x="8618538" y="20002443"/>
              <a:ext cx="2158342" cy="400110"/>
            </a:xfrm>
            <a:prstGeom prst="rect">
              <a:avLst/>
            </a:prstGeom>
            <a:noFill/>
          </p:spPr>
          <p:txBody>
            <a:bodyPr wrap="square" rtlCol="0">
              <a:spAutoFit/>
            </a:bodyPr>
            <a:lstStyle/>
            <a:p>
              <a:r>
                <a:rPr lang="en-US" sz="1600" dirty="0" smtClean="0">
                  <a:latin typeface="Avenir Book"/>
                  <a:cs typeface="Avenir Book"/>
                </a:rPr>
                <a:t>~27% by 2070</a:t>
              </a:r>
              <a:endParaRPr lang="en-US" sz="1600" dirty="0"/>
            </a:p>
          </p:txBody>
        </p:sp>
        <p:sp>
          <p:nvSpPr>
            <p:cNvPr id="8" name="TextBox 7"/>
            <p:cNvSpPr txBox="1"/>
            <p:nvPr/>
          </p:nvSpPr>
          <p:spPr>
            <a:xfrm>
              <a:off x="8614761" y="18624164"/>
              <a:ext cx="2158342" cy="400110"/>
            </a:xfrm>
            <a:prstGeom prst="rect">
              <a:avLst/>
            </a:prstGeom>
            <a:noFill/>
          </p:spPr>
          <p:txBody>
            <a:bodyPr wrap="square" rtlCol="0">
              <a:spAutoFit/>
            </a:bodyPr>
            <a:lstStyle/>
            <a:p>
              <a:r>
                <a:rPr lang="en-US" sz="1600" dirty="0" smtClean="0">
                  <a:latin typeface="Avenir Book"/>
                  <a:cs typeface="Avenir Book"/>
                </a:rPr>
                <a:t>~43% by 2150</a:t>
              </a:r>
              <a:endParaRPr lang="en-US" sz="1600" dirty="0"/>
            </a:p>
          </p:txBody>
        </p:sp>
      </p:grpSp>
      <p:sp>
        <p:nvSpPr>
          <p:cNvPr id="3" name="TextBox 2"/>
          <p:cNvSpPr txBox="1"/>
          <p:nvPr/>
        </p:nvSpPr>
        <p:spPr>
          <a:xfrm>
            <a:off x="3015492" y="2546461"/>
            <a:ext cx="1673856" cy="369332"/>
          </a:xfrm>
          <a:prstGeom prst="rect">
            <a:avLst/>
          </a:prstGeom>
          <a:noFill/>
        </p:spPr>
        <p:txBody>
          <a:bodyPr wrap="none" rtlCol="0">
            <a:spAutoFit/>
          </a:bodyPr>
          <a:lstStyle/>
          <a:p>
            <a:r>
              <a:rPr lang="en-US"/>
              <a:t>private optimum</a:t>
            </a:r>
          </a:p>
        </p:txBody>
      </p:sp>
      <p:sp>
        <p:nvSpPr>
          <p:cNvPr id="13" name="TextBox 12"/>
          <p:cNvSpPr txBox="1"/>
          <p:nvPr/>
        </p:nvSpPr>
        <p:spPr>
          <a:xfrm>
            <a:off x="5274414" y="4149952"/>
            <a:ext cx="1612942" cy="369332"/>
          </a:xfrm>
          <a:prstGeom prst="rect">
            <a:avLst/>
          </a:prstGeom>
          <a:noFill/>
        </p:spPr>
        <p:txBody>
          <a:bodyPr wrap="none" rtlCol="0">
            <a:spAutoFit/>
          </a:bodyPr>
          <a:lstStyle/>
          <a:p>
            <a:r>
              <a:rPr lang="en-US" dirty="0"/>
              <a:t>socially optimal</a:t>
            </a:r>
          </a:p>
        </p:txBody>
      </p:sp>
      <p:sp>
        <p:nvSpPr>
          <p:cNvPr id="14" name="TextBox 13"/>
          <p:cNvSpPr txBox="1"/>
          <p:nvPr/>
        </p:nvSpPr>
        <p:spPr>
          <a:xfrm>
            <a:off x="5880349" y="3089284"/>
            <a:ext cx="401072" cy="369332"/>
          </a:xfrm>
          <a:prstGeom prst="rect">
            <a:avLst/>
          </a:prstGeom>
          <a:noFill/>
        </p:spPr>
        <p:txBody>
          <a:bodyPr wrap="none" rtlCol="0">
            <a:spAutoFit/>
          </a:bodyPr>
          <a:lstStyle/>
          <a:p>
            <a:r>
              <a:rPr lang="en-US" smtClean="0"/>
              <a:t>ES</a:t>
            </a:r>
            <a:endParaRPr lang="en-US"/>
          </a:p>
        </p:txBody>
      </p:sp>
      <p:sp>
        <p:nvSpPr>
          <p:cNvPr id="15" name="TextBox 14"/>
          <p:cNvSpPr txBox="1"/>
          <p:nvPr/>
        </p:nvSpPr>
        <p:spPr>
          <a:xfrm>
            <a:off x="5650992" y="3821373"/>
            <a:ext cx="822661" cy="369332"/>
          </a:xfrm>
          <a:prstGeom prst="rect">
            <a:avLst/>
          </a:prstGeom>
          <a:noFill/>
        </p:spPr>
        <p:txBody>
          <a:bodyPr wrap="none" rtlCol="0">
            <a:spAutoFit/>
          </a:bodyPr>
          <a:lstStyle/>
          <a:p>
            <a:r>
              <a:rPr lang="en-US" dirty="0" smtClean="0"/>
              <a:t>ES + H</a:t>
            </a:r>
            <a:endParaRPr lang="en-US" dirty="0"/>
          </a:p>
        </p:txBody>
      </p:sp>
    </p:spTree>
    <p:extLst>
      <p:ext uri="{BB962C8B-B14F-4D97-AF65-F5344CB8AC3E}">
        <p14:creationId xmlns:p14="http://schemas.microsoft.com/office/powerpoint/2010/main" val="1606385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9038043"/>
              </p:ext>
            </p:extLst>
          </p:nvPr>
        </p:nvGraphicFramePr>
        <p:xfrm>
          <a:off x="533400" y="1752600"/>
          <a:ext cx="8153399" cy="3810112"/>
        </p:xfrm>
        <a:graphic>
          <a:graphicData uri="http://schemas.openxmlformats.org/drawingml/2006/table">
            <a:tbl>
              <a:tblPr firstRow="1" firstCol="1" bandRow="1">
                <a:tableStyleId>{5C22544A-7EE6-4342-B048-85BDC9FD1C3A}</a:tableStyleId>
              </a:tblPr>
              <a:tblGrid>
                <a:gridCol w="4128034"/>
                <a:gridCol w="4025365"/>
              </a:tblGrid>
              <a:tr h="319928">
                <a:tc gridSpan="2">
                  <a:txBody>
                    <a:bodyPr/>
                    <a:lstStyle/>
                    <a:p>
                      <a:pPr marL="0" marR="0">
                        <a:spcBef>
                          <a:spcPts val="0"/>
                        </a:spcBef>
                        <a:spcAft>
                          <a:spcPts val="0"/>
                        </a:spcAft>
                      </a:pPr>
                      <a:r>
                        <a:rPr lang="en-US" sz="2400" dirty="0">
                          <a:solidFill>
                            <a:schemeClr val="tx1"/>
                          </a:solidFill>
                          <a:effectLst/>
                        </a:rPr>
                        <a:t>Immediate Response</a:t>
                      </a:r>
                      <a:endParaRPr lang="en-US" sz="2400" dirty="0">
                        <a:solidFill>
                          <a:schemeClr val="tx1"/>
                        </a:solidFill>
                        <a:effectLst/>
                        <a:latin typeface="Times New Roman"/>
                        <a:ea typeface="Times New Roman"/>
                      </a:endParaRPr>
                    </a:p>
                  </a:txBody>
                  <a:tcPr marL="68580" marR="68580" marT="0" marB="0"/>
                </a:tc>
                <a:tc hMerge="1">
                  <a:txBody>
                    <a:bodyPr/>
                    <a:lstStyle/>
                    <a:p>
                      <a:endParaRPr lang="en-US"/>
                    </a:p>
                  </a:txBody>
                  <a:tcPr/>
                </a:tc>
              </a:tr>
              <a:tr h="319928">
                <a:tc>
                  <a:txBody>
                    <a:bodyPr/>
                    <a:lstStyle/>
                    <a:p>
                      <a:pPr marL="0" marR="0">
                        <a:spcBef>
                          <a:spcPts val="0"/>
                        </a:spcBef>
                        <a:spcAft>
                          <a:spcPts val="0"/>
                        </a:spcAft>
                      </a:pPr>
                      <a:r>
                        <a:rPr lang="en-US" sz="1800" b="0" dirty="0">
                          <a:solidFill>
                            <a:schemeClr val="tx1"/>
                          </a:solidFill>
                          <a:effectLst/>
                        </a:rPr>
                        <a:t>Department</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a:solidFill>
                            <a:schemeClr val="tx1"/>
                          </a:solidFill>
                          <a:effectLst/>
                        </a:rPr>
                        <a:t>Amount ($ in billions)</a:t>
                      </a:r>
                      <a:endParaRPr lang="en-US" sz="1800">
                        <a:solidFill>
                          <a:schemeClr val="tx1"/>
                        </a:solidFill>
                        <a:effectLst/>
                        <a:latin typeface="Times New Roman"/>
                        <a:ea typeface="Times New Roman"/>
                      </a:endParaRPr>
                    </a:p>
                  </a:txBody>
                  <a:tcPr marL="68580" marR="68580" marT="0" marB="0"/>
                </a:tc>
              </a:tr>
              <a:tr h="304912">
                <a:tc>
                  <a:txBody>
                    <a:bodyPr/>
                    <a:lstStyle/>
                    <a:p>
                      <a:pPr marL="0" marR="0">
                        <a:spcBef>
                          <a:spcPts val="0"/>
                        </a:spcBef>
                        <a:spcAft>
                          <a:spcPts val="0"/>
                        </a:spcAft>
                      </a:pPr>
                      <a:r>
                        <a:rPr lang="en-US" sz="1800" b="0" dirty="0">
                          <a:solidFill>
                            <a:schemeClr val="tx1"/>
                          </a:solidFill>
                          <a:effectLst/>
                        </a:rPr>
                        <a:t>HHS</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rPr>
                        <a:t>2.742</a:t>
                      </a:r>
                      <a:endParaRPr lang="en-US" sz="1800" dirty="0">
                        <a:solidFill>
                          <a:schemeClr val="tx1"/>
                        </a:solidFill>
                        <a:effectLst/>
                        <a:latin typeface="Times New Roman"/>
                        <a:ea typeface="Times New Roman"/>
                      </a:endParaRPr>
                    </a:p>
                  </a:txBody>
                  <a:tcPr marL="68580" marR="68580" marT="0" marB="0"/>
                </a:tc>
              </a:tr>
              <a:tr h="304912">
                <a:tc>
                  <a:txBody>
                    <a:bodyPr/>
                    <a:lstStyle/>
                    <a:p>
                      <a:pPr marL="0" marR="0">
                        <a:spcBef>
                          <a:spcPts val="0"/>
                        </a:spcBef>
                        <a:spcAft>
                          <a:spcPts val="0"/>
                        </a:spcAft>
                      </a:pPr>
                      <a:r>
                        <a:rPr lang="en-US" sz="1800" b="0" dirty="0" smtClean="0">
                          <a:solidFill>
                            <a:schemeClr val="tx1"/>
                          </a:solidFill>
                          <a:effectLst/>
                        </a:rPr>
                        <a:t>USAID/</a:t>
                      </a:r>
                      <a:r>
                        <a:rPr lang="en-US" sz="1800" b="0" dirty="0" err="1" smtClean="0">
                          <a:solidFill>
                            <a:schemeClr val="tx1"/>
                          </a:solidFill>
                          <a:effectLst/>
                        </a:rPr>
                        <a:t>Dept</a:t>
                      </a:r>
                      <a:r>
                        <a:rPr lang="en-US" sz="1800" b="0" dirty="0" smtClean="0">
                          <a:solidFill>
                            <a:schemeClr val="tx1"/>
                          </a:solidFill>
                          <a:effectLst/>
                        </a:rPr>
                        <a:t> of State</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rPr>
                        <a:t>2.5</a:t>
                      </a:r>
                      <a:endParaRPr lang="en-US" sz="1800" dirty="0">
                        <a:solidFill>
                          <a:schemeClr val="tx1"/>
                        </a:solidFill>
                        <a:effectLst/>
                        <a:latin typeface="Times New Roman"/>
                        <a:ea typeface="Times New Roman"/>
                      </a:endParaRPr>
                    </a:p>
                  </a:txBody>
                  <a:tcPr marL="68580" marR="68580" marT="0" marB="0"/>
                </a:tc>
              </a:tr>
              <a:tr h="319928">
                <a:tc>
                  <a:txBody>
                    <a:bodyPr/>
                    <a:lstStyle/>
                    <a:p>
                      <a:pPr marL="0" marR="0">
                        <a:spcBef>
                          <a:spcPts val="0"/>
                        </a:spcBef>
                        <a:spcAft>
                          <a:spcPts val="0"/>
                        </a:spcAft>
                      </a:pPr>
                      <a:r>
                        <a:rPr lang="en-US" sz="1800" b="0" dirty="0">
                          <a:solidFill>
                            <a:schemeClr val="tx1"/>
                          </a:solidFill>
                          <a:effectLst/>
                        </a:rPr>
                        <a:t>Department of Defense</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a:solidFill>
                            <a:schemeClr val="tx1"/>
                          </a:solidFill>
                          <a:effectLst/>
                        </a:rPr>
                        <a:t>0.112</a:t>
                      </a:r>
                      <a:endParaRPr lang="en-US" sz="1800" dirty="0">
                        <a:solidFill>
                          <a:schemeClr val="tx1"/>
                        </a:solidFill>
                        <a:effectLst/>
                        <a:latin typeface="Times New Roman"/>
                        <a:ea typeface="Times New Roman"/>
                      </a:endParaRPr>
                    </a:p>
                  </a:txBody>
                  <a:tcPr marL="68580" marR="68580" marT="0" marB="0"/>
                </a:tc>
              </a:tr>
              <a:tr h="319928">
                <a:tc>
                  <a:txBody>
                    <a:bodyPr/>
                    <a:lstStyle/>
                    <a:p>
                      <a:pPr marL="0" marR="0">
                        <a:spcBef>
                          <a:spcPts val="0"/>
                        </a:spcBef>
                        <a:spcAft>
                          <a:spcPts val="0"/>
                        </a:spcAft>
                      </a:pPr>
                      <a:r>
                        <a:rPr lang="en-US" sz="1800" b="0" dirty="0" smtClean="0">
                          <a:solidFill>
                            <a:schemeClr val="tx1"/>
                          </a:solidFill>
                          <a:effectLst/>
                          <a:latin typeface="+mn-lt"/>
                          <a:ea typeface="Times New Roman"/>
                        </a:rPr>
                        <a:t>FDA</a:t>
                      </a:r>
                      <a:endParaRPr lang="en-US" sz="1800" b="0" dirty="0">
                        <a:solidFill>
                          <a:schemeClr val="tx1"/>
                        </a:solidFill>
                        <a:effectLst/>
                        <a:latin typeface="+mn-lt"/>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latin typeface="+mn-lt"/>
                          <a:ea typeface="Times New Roman"/>
                        </a:rPr>
                        <a:t>0.025</a:t>
                      </a:r>
                      <a:endParaRPr lang="en-US" sz="1800" dirty="0">
                        <a:solidFill>
                          <a:schemeClr val="tx1"/>
                        </a:solidFill>
                        <a:effectLst/>
                        <a:latin typeface="+mn-lt"/>
                        <a:ea typeface="Times New Roman"/>
                      </a:endParaRPr>
                    </a:p>
                  </a:txBody>
                  <a:tcPr marL="68580" marR="68580" marT="0" marB="0"/>
                </a:tc>
              </a:tr>
              <a:tr h="319928">
                <a:tc>
                  <a:txBody>
                    <a:bodyPr/>
                    <a:lstStyle/>
                    <a:p>
                      <a:pPr marL="0" marR="0">
                        <a:spcBef>
                          <a:spcPts val="0"/>
                        </a:spcBef>
                        <a:spcAft>
                          <a:spcPts val="0"/>
                        </a:spcAft>
                      </a:pPr>
                      <a:r>
                        <a:rPr lang="en-US" sz="1800" b="0" dirty="0" smtClean="0">
                          <a:solidFill>
                            <a:schemeClr val="tx1"/>
                          </a:solidFill>
                          <a:effectLst/>
                          <a:latin typeface="+mn-lt"/>
                          <a:ea typeface="Times New Roman"/>
                        </a:rPr>
                        <a:t>NIH</a:t>
                      </a:r>
                      <a:endParaRPr lang="en-US" sz="1800" b="0" dirty="0">
                        <a:solidFill>
                          <a:schemeClr val="tx1"/>
                        </a:solidFill>
                        <a:effectLst/>
                        <a:latin typeface="+mn-lt"/>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latin typeface="+mn-lt"/>
                          <a:ea typeface="Times New Roman"/>
                        </a:rPr>
                        <a:t>0.238</a:t>
                      </a:r>
                      <a:endParaRPr lang="en-US" sz="1800" dirty="0">
                        <a:solidFill>
                          <a:schemeClr val="tx1"/>
                        </a:solidFill>
                        <a:effectLst/>
                        <a:latin typeface="+mn-lt"/>
                        <a:ea typeface="Times New Roman"/>
                      </a:endParaRPr>
                    </a:p>
                  </a:txBody>
                  <a:tcPr marL="68580" marR="68580" marT="0" marB="0"/>
                </a:tc>
              </a:tr>
              <a:tr h="319928">
                <a:tc gridSpan="2">
                  <a:txBody>
                    <a:bodyPr/>
                    <a:lstStyle/>
                    <a:p>
                      <a:pPr marL="0" marR="0">
                        <a:spcBef>
                          <a:spcPts val="0"/>
                        </a:spcBef>
                        <a:spcAft>
                          <a:spcPts val="0"/>
                        </a:spcAft>
                      </a:pPr>
                      <a:endParaRPr lang="en-US" sz="1800" dirty="0" smtClean="0">
                        <a:solidFill>
                          <a:schemeClr val="tx1"/>
                        </a:solidFill>
                        <a:effectLst/>
                      </a:endParaRPr>
                    </a:p>
                    <a:p>
                      <a:pPr marL="0" marR="0">
                        <a:spcBef>
                          <a:spcPts val="0"/>
                        </a:spcBef>
                        <a:spcAft>
                          <a:spcPts val="0"/>
                        </a:spcAft>
                      </a:pPr>
                      <a:r>
                        <a:rPr lang="en-US" sz="2400" dirty="0" smtClean="0">
                          <a:solidFill>
                            <a:schemeClr val="tx1"/>
                          </a:solidFill>
                          <a:effectLst/>
                        </a:rPr>
                        <a:t>Contingency </a:t>
                      </a:r>
                      <a:r>
                        <a:rPr lang="en-US" sz="2400" dirty="0">
                          <a:solidFill>
                            <a:schemeClr val="tx1"/>
                          </a:solidFill>
                          <a:effectLst/>
                        </a:rPr>
                        <a:t>Fund (Long-term efforts)</a:t>
                      </a:r>
                      <a:endParaRPr lang="en-US" sz="2400" dirty="0">
                        <a:solidFill>
                          <a:schemeClr val="tx1"/>
                        </a:solidFill>
                        <a:effectLst/>
                        <a:latin typeface="Times New Roman"/>
                        <a:ea typeface="Times New Roman"/>
                      </a:endParaRPr>
                    </a:p>
                  </a:txBody>
                  <a:tcPr marL="68580" marR="68580" marT="0" marB="0"/>
                </a:tc>
                <a:tc hMerge="1">
                  <a:txBody>
                    <a:bodyPr/>
                    <a:lstStyle/>
                    <a:p>
                      <a:endParaRPr lang="en-US"/>
                    </a:p>
                  </a:txBody>
                  <a:tcPr/>
                </a:tc>
              </a:tr>
              <a:tr h="304912">
                <a:tc>
                  <a:txBody>
                    <a:bodyPr/>
                    <a:lstStyle/>
                    <a:p>
                      <a:pPr marL="0" marR="0">
                        <a:spcBef>
                          <a:spcPts val="0"/>
                        </a:spcBef>
                        <a:spcAft>
                          <a:spcPts val="0"/>
                        </a:spcAft>
                      </a:pPr>
                      <a:r>
                        <a:rPr lang="en-US" sz="1800" b="0" dirty="0" smtClean="0">
                          <a:solidFill>
                            <a:schemeClr val="tx1"/>
                          </a:solidFill>
                          <a:effectLst/>
                        </a:rPr>
                        <a:t>Department</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rPr>
                        <a:t>Amount ($ in billions)</a:t>
                      </a:r>
                      <a:endParaRPr lang="en-US" sz="1800" dirty="0">
                        <a:solidFill>
                          <a:schemeClr val="tx1"/>
                        </a:solidFill>
                        <a:effectLst/>
                        <a:latin typeface="Times New Roman"/>
                        <a:ea typeface="Times New Roman"/>
                      </a:endParaRPr>
                    </a:p>
                  </a:txBody>
                  <a:tcPr marL="68580" marR="68580" marT="0" marB="0"/>
                </a:tc>
              </a:tr>
              <a:tr h="304912">
                <a:tc>
                  <a:txBody>
                    <a:bodyPr/>
                    <a:lstStyle/>
                    <a:p>
                      <a:pPr marL="0" marR="0">
                        <a:spcBef>
                          <a:spcPts val="0"/>
                        </a:spcBef>
                        <a:spcAft>
                          <a:spcPts val="0"/>
                        </a:spcAft>
                      </a:pPr>
                      <a:r>
                        <a:rPr lang="en-US" sz="1800" b="0" smtClean="0">
                          <a:solidFill>
                            <a:schemeClr val="tx1"/>
                          </a:solidFill>
                          <a:effectLst/>
                        </a:rPr>
                        <a:t>USAID and Department of Defense</a:t>
                      </a:r>
                      <a:endParaRPr lang="en-US" sz="1800" b="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rPr>
                        <a:t>-</a:t>
                      </a:r>
                      <a:endParaRPr lang="en-US" sz="1800" dirty="0">
                        <a:solidFill>
                          <a:schemeClr val="tx1"/>
                        </a:solidFill>
                        <a:effectLst/>
                        <a:latin typeface="Times New Roman"/>
                        <a:ea typeface="Times New Roman"/>
                      </a:endParaRPr>
                    </a:p>
                  </a:txBody>
                  <a:tcPr marL="68580" marR="68580" marT="0" marB="0"/>
                </a:tc>
              </a:tr>
              <a:tr h="304912">
                <a:tc>
                  <a:txBody>
                    <a:bodyPr/>
                    <a:lstStyle/>
                    <a:p>
                      <a:pPr marL="0" marR="0">
                        <a:spcBef>
                          <a:spcPts val="0"/>
                        </a:spcBef>
                        <a:spcAft>
                          <a:spcPts val="0"/>
                        </a:spcAft>
                      </a:pPr>
                      <a:r>
                        <a:rPr lang="en-US" sz="1800" b="0" smtClean="0">
                          <a:solidFill>
                            <a:schemeClr val="tx1"/>
                          </a:solidFill>
                          <a:effectLst/>
                        </a:rPr>
                        <a:t>HHS</a:t>
                      </a:r>
                      <a:endParaRPr lang="en-US" sz="1800" b="0" dirty="0">
                        <a:solidFill>
                          <a:schemeClr val="tx1"/>
                        </a:solidFill>
                        <a:effectLst/>
                        <a:latin typeface="Times New Roman"/>
                        <a:ea typeface="Times New Roman"/>
                      </a:endParaRPr>
                    </a:p>
                  </a:txBody>
                  <a:tcPr marL="68580" marR="68580" marT="0" marB="0"/>
                </a:tc>
                <a:tc>
                  <a:txBody>
                    <a:bodyPr/>
                    <a:lstStyle/>
                    <a:p>
                      <a:pPr marL="0" marR="0">
                        <a:spcBef>
                          <a:spcPts val="0"/>
                        </a:spcBef>
                        <a:spcAft>
                          <a:spcPts val="0"/>
                        </a:spcAft>
                      </a:pPr>
                      <a:r>
                        <a:rPr lang="en-US" sz="1800" dirty="0" smtClean="0">
                          <a:solidFill>
                            <a:schemeClr val="tx1"/>
                          </a:solidFill>
                          <a:effectLst/>
                        </a:rPr>
                        <a:t>-</a:t>
                      </a:r>
                      <a:endParaRPr lang="en-US" sz="1800" dirty="0">
                        <a:solidFill>
                          <a:schemeClr val="tx1"/>
                        </a:solidFill>
                        <a:effectLst/>
                        <a:latin typeface="Times New Roman"/>
                        <a:ea typeface="Times New Roman"/>
                      </a:endParaRPr>
                    </a:p>
                  </a:txBody>
                  <a:tcPr marL="68580" marR="68580" marT="0" marB="0"/>
                </a:tc>
              </a:tr>
            </a:tbl>
          </a:graphicData>
        </a:graphic>
      </p:graphicFrame>
      <p:sp>
        <p:nvSpPr>
          <p:cNvPr id="3" name="TextBox 2"/>
          <p:cNvSpPr txBox="1"/>
          <p:nvPr/>
        </p:nvSpPr>
        <p:spPr>
          <a:xfrm>
            <a:off x="533400" y="1138535"/>
            <a:ext cx="7848600" cy="461665"/>
          </a:xfrm>
          <a:prstGeom prst="rect">
            <a:avLst/>
          </a:prstGeom>
          <a:noFill/>
        </p:spPr>
        <p:txBody>
          <a:bodyPr wrap="square" rtlCol="0">
            <a:spAutoFit/>
          </a:bodyPr>
          <a:lstStyle/>
          <a:p>
            <a:r>
              <a:rPr lang="en-US" sz="2400" dirty="0" smtClean="0"/>
              <a:t>USG ~$5.4 Billion Ebola Emergency Appropriation</a:t>
            </a:r>
            <a:endParaRPr lang="en-US" sz="2400" dirty="0"/>
          </a:p>
        </p:txBody>
      </p:sp>
      <p:sp>
        <p:nvSpPr>
          <p:cNvPr id="5" name="Rectangle 2"/>
          <p:cNvSpPr txBox="1">
            <a:spLocks noChangeArrowheads="1"/>
          </p:cNvSpPr>
          <p:nvPr/>
        </p:nvSpPr>
        <p:spPr>
          <a:xfrm>
            <a:off x="228600" y="76200"/>
            <a:ext cx="8229600" cy="1143000"/>
          </a:xfrm>
          <a:prstGeom prst="rect">
            <a:avLst/>
          </a:prstGeom>
        </p:spPr>
        <p:txBody>
          <a:bodyPr>
            <a:normAutofit/>
          </a:bodyPr>
          <a:lstStyle>
            <a:lvl1pPr algn="l" rtl="0" eaLnBrk="1" fontAlgn="base" hangingPunct="1">
              <a:spcBef>
                <a:spcPct val="0"/>
              </a:spcBef>
              <a:spcAft>
                <a:spcPct val="0"/>
              </a:spcAft>
              <a:defRPr sz="4000" b="1">
                <a:solidFill>
                  <a:srgbClr val="800000"/>
                </a:solidFill>
                <a:latin typeface="+mj-lt"/>
                <a:ea typeface="+mj-ea"/>
                <a:cs typeface="+mj-cs"/>
              </a:defRPr>
            </a:lvl1pPr>
            <a:lvl2pPr algn="l" rtl="0" eaLnBrk="1" fontAlgn="base" hangingPunct="1">
              <a:spcBef>
                <a:spcPct val="0"/>
              </a:spcBef>
              <a:spcAft>
                <a:spcPct val="0"/>
              </a:spcAft>
              <a:defRPr sz="4000" b="1">
                <a:solidFill>
                  <a:srgbClr val="800000"/>
                </a:solidFill>
                <a:latin typeface="Franklin Gothic Book" pitchFamily="34" charset="0"/>
              </a:defRPr>
            </a:lvl2pPr>
            <a:lvl3pPr algn="l" rtl="0" eaLnBrk="1" fontAlgn="base" hangingPunct="1">
              <a:spcBef>
                <a:spcPct val="0"/>
              </a:spcBef>
              <a:spcAft>
                <a:spcPct val="0"/>
              </a:spcAft>
              <a:defRPr sz="4000" b="1">
                <a:solidFill>
                  <a:srgbClr val="800000"/>
                </a:solidFill>
                <a:latin typeface="Franklin Gothic Book" pitchFamily="34" charset="0"/>
              </a:defRPr>
            </a:lvl3pPr>
            <a:lvl4pPr algn="l" rtl="0" eaLnBrk="1" fontAlgn="base" hangingPunct="1">
              <a:spcBef>
                <a:spcPct val="0"/>
              </a:spcBef>
              <a:spcAft>
                <a:spcPct val="0"/>
              </a:spcAft>
              <a:defRPr sz="4000" b="1">
                <a:solidFill>
                  <a:srgbClr val="800000"/>
                </a:solidFill>
                <a:latin typeface="Franklin Gothic Book" pitchFamily="34" charset="0"/>
              </a:defRPr>
            </a:lvl4pPr>
            <a:lvl5pPr algn="l" rtl="0" eaLnBrk="1" fontAlgn="base" hangingPunct="1">
              <a:spcBef>
                <a:spcPct val="0"/>
              </a:spcBef>
              <a:spcAft>
                <a:spcPct val="0"/>
              </a:spcAft>
              <a:defRPr sz="4000" b="1">
                <a:solidFill>
                  <a:srgbClr val="800000"/>
                </a:solidFill>
                <a:latin typeface="Franklin Gothic Book" pitchFamily="34" charset="0"/>
              </a:defRPr>
            </a:lvl5pPr>
            <a:lvl6pPr marL="457200" algn="l" rtl="0" eaLnBrk="1" fontAlgn="base" hangingPunct="1">
              <a:spcBef>
                <a:spcPct val="0"/>
              </a:spcBef>
              <a:spcAft>
                <a:spcPct val="0"/>
              </a:spcAft>
              <a:defRPr sz="4000" b="1">
                <a:solidFill>
                  <a:srgbClr val="800000"/>
                </a:solidFill>
                <a:latin typeface="Franklin Gothic Book" pitchFamily="34" charset="0"/>
              </a:defRPr>
            </a:lvl6pPr>
            <a:lvl7pPr marL="914400" algn="l" rtl="0" eaLnBrk="1" fontAlgn="base" hangingPunct="1">
              <a:spcBef>
                <a:spcPct val="0"/>
              </a:spcBef>
              <a:spcAft>
                <a:spcPct val="0"/>
              </a:spcAft>
              <a:defRPr sz="4000" b="1">
                <a:solidFill>
                  <a:srgbClr val="800000"/>
                </a:solidFill>
                <a:latin typeface="Franklin Gothic Book" pitchFamily="34" charset="0"/>
              </a:defRPr>
            </a:lvl7pPr>
            <a:lvl8pPr marL="1371600" algn="l" rtl="0" eaLnBrk="1" fontAlgn="base" hangingPunct="1">
              <a:spcBef>
                <a:spcPct val="0"/>
              </a:spcBef>
              <a:spcAft>
                <a:spcPct val="0"/>
              </a:spcAft>
              <a:defRPr sz="4000" b="1">
                <a:solidFill>
                  <a:srgbClr val="800000"/>
                </a:solidFill>
                <a:latin typeface="Franklin Gothic Book" pitchFamily="34" charset="0"/>
              </a:defRPr>
            </a:lvl8pPr>
            <a:lvl9pPr marL="1828800" algn="l" rtl="0" eaLnBrk="1" fontAlgn="base" hangingPunct="1">
              <a:spcBef>
                <a:spcPct val="0"/>
              </a:spcBef>
              <a:spcAft>
                <a:spcPct val="0"/>
              </a:spcAft>
              <a:defRPr sz="4000" b="1">
                <a:solidFill>
                  <a:srgbClr val="800000"/>
                </a:solidFill>
                <a:latin typeface="Franklin Gothic Book" pitchFamily="34" charset="0"/>
              </a:defRPr>
            </a:lvl9pPr>
          </a:lstStyle>
          <a:p>
            <a:r>
              <a:rPr lang="en-US" sz="3600" b="0" kern="0" dirty="0" smtClean="0">
                <a:latin typeface="+mn-lt"/>
              </a:rPr>
              <a:t>Economic analysis: Ebola outbreak</a:t>
            </a:r>
          </a:p>
        </p:txBody>
      </p:sp>
    </p:spTree>
    <p:extLst>
      <p:ext uri="{BB962C8B-B14F-4D97-AF65-F5344CB8AC3E}">
        <p14:creationId xmlns:p14="http://schemas.microsoft.com/office/powerpoint/2010/main" val="5173009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2209800"/>
            <a:ext cx="2971800" cy="31091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9090" name="Rectangle 2"/>
          <p:cNvSpPr>
            <a:spLocks noGrp="1" noChangeArrowheads="1"/>
          </p:cNvSpPr>
          <p:nvPr>
            <p:ph type="title"/>
          </p:nvPr>
        </p:nvSpPr>
        <p:spPr>
          <a:xfrm>
            <a:off x="228600" y="76200"/>
            <a:ext cx="8229600" cy="1143000"/>
          </a:xfrm>
        </p:spPr>
        <p:txBody>
          <a:bodyPr>
            <a:normAutofit/>
          </a:bodyPr>
          <a:lstStyle/>
          <a:p>
            <a:pPr eaLnBrk="1" hangingPunct="1"/>
            <a:r>
              <a:rPr lang="en-US" sz="2800" b="0" dirty="0" smtClean="0">
                <a:latin typeface="+mn-lt"/>
              </a:rPr>
              <a:t>Economic analysis: Spread</a:t>
            </a:r>
          </a:p>
        </p:txBody>
      </p:sp>
      <p:sp>
        <p:nvSpPr>
          <p:cNvPr id="89092" name="Rectangle 4"/>
          <p:cNvSpPr>
            <a:spLocks noChangeArrowheads="1"/>
          </p:cNvSpPr>
          <p:nvPr/>
        </p:nvSpPr>
        <p:spPr bwMode="auto">
          <a:xfrm>
            <a:off x="685800" y="1295400"/>
            <a:ext cx="8177389"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2900" indent="-342900">
              <a:spcBef>
                <a:spcPct val="20000"/>
              </a:spcBef>
              <a:buFontTx/>
              <a:buChar char="•"/>
            </a:pPr>
            <a:r>
              <a:rPr lang="en-US" sz="2400" dirty="0" smtClean="0">
                <a:latin typeface="Arial" pitchFamily="34" charset="0"/>
              </a:rPr>
              <a:t>Policy decisions on Ebola flight stoppages (‘quarantine’ strategy)</a:t>
            </a:r>
          </a:p>
          <a:p>
            <a:pPr marL="342900" indent="-342900">
              <a:spcBef>
                <a:spcPct val="20000"/>
              </a:spcBef>
              <a:buFontTx/>
              <a:buChar char="•"/>
            </a:pPr>
            <a:endParaRPr lang="en-US" sz="2400" dirty="0"/>
          </a:p>
          <a:p>
            <a:pPr marL="342900" indent="-342900">
              <a:spcBef>
                <a:spcPct val="20000"/>
              </a:spcBef>
              <a:buFontTx/>
              <a:buChar char="•"/>
            </a:pPr>
            <a:endParaRPr lang="en-GB" sz="2400" dirty="0">
              <a:latin typeface="Arial" pitchFamily="34" charset="0"/>
            </a:endParaRPr>
          </a:p>
          <a:p>
            <a:pPr marL="342900" indent="-342900">
              <a:spcBef>
                <a:spcPct val="20000"/>
              </a:spcBef>
              <a:buFontTx/>
              <a:buChar char="•"/>
            </a:pPr>
            <a:endParaRPr lang="en-GB" sz="2400" dirty="0">
              <a:latin typeface="Arial" pitchFamily="34" charset="0"/>
            </a:endParaRPr>
          </a:p>
          <a:p>
            <a:pPr marL="342900" indent="-342900">
              <a:spcBef>
                <a:spcPct val="20000"/>
              </a:spcBef>
              <a:buFontTx/>
              <a:buChar char="•"/>
            </a:pPr>
            <a:endParaRPr lang="en-GB" sz="2400" dirty="0">
              <a:latin typeface="Arial" pitchFamily="34" charset="0"/>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2209800"/>
            <a:ext cx="2971800" cy="31091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925" y="2209800"/>
            <a:ext cx="3028950" cy="31691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83840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4876" y="163015"/>
            <a:ext cx="8229600" cy="1143000"/>
          </a:xfrm>
        </p:spPr>
        <p:txBody>
          <a:bodyPr/>
          <a:lstStyle/>
          <a:p>
            <a:r>
              <a:rPr lang="en-US" b="0" dirty="0" smtClean="0">
                <a:latin typeface="+mn-lt"/>
              </a:rPr>
              <a:t>Funding Support</a:t>
            </a:r>
            <a:endParaRPr lang="en-US" b="0" dirty="0">
              <a:latin typeface="+mn-lt"/>
            </a:endParaRPr>
          </a:p>
        </p:txBody>
      </p:sp>
      <p:sp>
        <p:nvSpPr>
          <p:cNvPr id="4" name="Rectangle 3"/>
          <p:cNvSpPr/>
          <p:nvPr/>
        </p:nvSpPr>
        <p:spPr>
          <a:xfrm>
            <a:off x="304800" y="1096432"/>
            <a:ext cx="8398933" cy="523220"/>
          </a:xfrm>
          <a:prstGeom prst="rect">
            <a:avLst/>
          </a:prstGeom>
        </p:spPr>
        <p:txBody>
          <a:bodyPr wrap="square">
            <a:spAutoFit/>
          </a:bodyPr>
          <a:lstStyle/>
          <a:p>
            <a:pPr>
              <a:spcBef>
                <a:spcPct val="50000"/>
              </a:spcBef>
              <a:defRPr/>
            </a:pPr>
            <a:endParaRPr lang="en-US" sz="2800" dirty="0" smtClean="0"/>
          </a:p>
        </p:txBody>
      </p:sp>
      <p:pic>
        <p:nvPicPr>
          <p:cNvPr id="5" name="Picture 11" descr="National-Institutes-of-Health.gif"/>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560772" y="1483552"/>
            <a:ext cx="1461179" cy="149630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a:stretch>
            <a:fillRect/>
          </a:stretch>
        </p:blipFill>
        <p:spPr>
          <a:xfrm>
            <a:off x="5938361" y="1483552"/>
            <a:ext cx="1230441" cy="1599574"/>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88313" y="1365309"/>
            <a:ext cx="2030927" cy="1673166"/>
          </a:xfrm>
          <a:prstGeom prst="rect">
            <a:avLst/>
          </a:prstGeom>
        </p:spPr>
      </p:pic>
      <p:pic>
        <p:nvPicPr>
          <p:cNvPr id="11" name="Picture 2"/>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3687152" y="3376443"/>
            <a:ext cx="1499350" cy="1757499"/>
          </a:xfrm>
          <a:prstGeom prst="rect">
            <a:avLst/>
          </a:prstGeom>
          <a:noFill/>
          <a:ln w="9525">
            <a:noFill/>
            <a:miter lim="800000"/>
            <a:headEnd/>
            <a:tailEnd/>
          </a:ln>
        </p:spPr>
      </p:pic>
      <p:pic>
        <p:nvPicPr>
          <p:cNvPr id="3" name="Picture 2" descr="DTRA-logo.gi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29474" y="3614833"/>
            <a:ext cx="1604681" cy="1601471"/>
          </a:xfrm>
          <a:prstGeom prst="rect">
            <a:avLst/>
          </a:prstGeom>
        </p:spPr>
      </p:pic>
      <p:pic>
        <p:nvPicPr>
          <p:cNvPr id="6" name="Picture 5" descr="1323420815rockefeller_logo_web.jp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938361" y="3731311"/>
            <a:ext cx="2156209" cy="1266773"/>
          </a:xfrm>
          <a:prstGeom prst="rect">
            <a:avLst/>
          </a:prstGeom>
        </p:spPr>
      </p:pic>
      <p:pic>
        <p:nvPicPr>
          <p:cNvPr id="10" name="Picture 9" descr="EHA_logo_RGB_MS"/>
          <p:cNvPicPr>
            <a:picLocks noChangeAspect="1" noChangeArrowheads="1"/>
          </p:cNvPicPr>
          <p:nvPr/>
        </p:nvPicPr>
        <p:blipFill>
          <a:blip r:embed="rId8" cstate="print">
            <a:clrChange>
              <a:clrFrom>
                <a:srgbClr val="FFFFFF"/>
              </a:clrFrom>
              <a:clrTo>
                <a:srgbClr val="FFFFFF">
                  <a:alpha val="0"/>
                </a:srgbClr>
              </a:clrTo>
            </a:clrChange>
            <a:extLst>
              <a:ext uri="{BEBA8EAE-BF5A-486C-A8C5-ECC9F3942E4B}">
                <a14:imgProps xmlns:a14="http://schemas.microsoft.com/office/drawing/2010/main">
                  <a14:imgLayer r:embed="rId9">
                    <a14:imgEffect>
                      <a14:brightnessContrast contrast="-24000"/>
                    </a14:imgEffect>
                  </a14:imgLayer>
                </a14:imgProps>
              </a:ext>
              <a:ext uri="{28A0092B-C50C-407E-A947-70E740481C1C}">
                <a14:useLocalDpi xmlns:a14="http://schemas.microsoft.com/office/drawing/2010/main"/>
              </a:ext>
            </a:extLst>
          </a:blip>
          <a:srcRect/>
          <a:stretch>
            <a:fillRect/>
          </a:stretch>
        </p:blipFill>
        <p:spPr bwMode="auto">
          <a:xfrm>
            <a:off x="5216170" y="5741495"/>
            <a:ext cx="3468306" cy="881958"/>
          </a:xfrm>
          <a:prstGeom prst="rect">
            <a:avLst/>
          </a:prstGeom>
          <a:noFill/>
          <a:ln w="9525">
            <a:noFill/>
            <a:miter lim="800000"/>
            <a:headEnd/>
            <a:tailEnd/>
          </a:ln>
        </p:spPr>
      </p:pic>
    </p:spTree>
    <p:extLst>
      <p:ext uri="{BB962C8B-B14F-4D97-AF65-F5344CB8AC3E}">
        <p14:creationId xmlns:p14="http://schemas.microsoft.com/office/powerpoint/2010/main" val="131092297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5929127" y="6352214"/>
            <a:ext cx="2895600" cy="381000"/>
          </a:xfrm>
          <a:prstGeom prst="rect">
            <a:avLst/>
          </a:prstGeom>
          <a:noFill/>
        </p:spPr>
        <p:txBody>
          <a:bodyPr wrap="square" rtlCol="0">
            <a:spAutoFit/>
          </a:bodyPr>
          <a:lstStyle/>
          <a:p>
            <a:pPr defTabSz="914400"/>
            <a:r>
              <a:rPr lang="en-US" dirty="0" smtClean="0">
                <a:solidFill>
                  <a:prstClr val="black"/>
                </a:solidFill>
              </a:rPr>
              <a:t>Anthony et al. </a:t>
            </a:r>
            <a:r>
              <a:rPr lang="en-US" i="1" dirty="0" err="1" smtClean="0">
                <a:solidFill>
                  <a:prstClr val="black"/>
                </a:solidFill>
              </a:rPr>
              <a:t>mBio</a:t>
            </a:r>
            <a:r>
              <a:rPr lang="en-US" dirty="0" smtClean="0">
                <a:solidFill>
                  <a:prstClr val="black"/>
                </a:solidFill>
              </a:rPr>
              <a:t> 2013</a:t>
            </a:r>
            <a:endParaRPr lang="en-US" dirty="0">
              <a:solidFill>
                <a:prstClr val="black"/>
              </a:solidFill>
            </a:endParaRPr>
          </a:p>
        </p:txBody>
      </p:sp>
      <p:sp>
        <p:nvSpPr>
          <p:cNvPr id="3" name="TextBox 2"/>
          <p:cNvSpPr txBox="1"/>
          <p:nvPr/>
        </p:nvSpPr>
        <p:spPr>
          <a:xfrm>
            <a:off x="761999" y="4495800"/>
            <a:ext cx="8250195" cy="1754326"/>
          </a:xfrm>
          <a:prstGeom prst="rect">
            <a:avLst/>
          </a:prstGeom>
          <a:noFill/>
        </p:spPr>
        <p:txBody>
          <a:bodyPr wrap="square" rtlCol="0">
            <a:spAutoFit/>
          </a:bodyPr>
          <a:lstStyle/>
          <a:p>
            <a:pPr marL="285750" indent="-285750" defTabSz="914400">
              <a:buFont typeface="Arial" panose="020B0604020202020204" pitchFamily="34" charset="0"/>
              <a:buChar char="•"/>
            </a:pPr>
            <a:r>
              <a:rPr lang="en-US" dirty="0">
                <a:solidFill>
                  <a:prstClr val="black"/>
                </a:solidFill>
              </a:rPr>
              <a:t>~58 unknown viruses in </a:t>
            </a:r>
            <a:r>
              <a:rPr lang="en-US" i="1" dirty="0" err="1">
                <a:solidFill>
                  <a:prstClr val="black"/>
                </a:solidFill>
              </a:rPr>
              <a:t>Pteropus</a:t>
            </a:r>
            <a:r>
              <a:rPr lang="en-US" i="1" dirty="0">
                <a:solidFill>
                  <a:prstClr val="black"/>
                </a:solidFill>
              </a:rPr>
              <a:t> </a:t>
            </a:r>
            <a:r>
              <a:rPr lang="en-US" i="1" dirty="0" err="1">
                <a:solidFill>
                  <a:prstClr val="black"/>
                </a:solidFill>
              </a:rPr>
              <a:t>giganteus</a:t>
            </a:r>
            <a:endParaRPr lang="en-US" i="1" dirty="0">
              <a:solidFill>
                <a:prstClr val="black"/>
              </a:solidFill>
            </a:endParaRPr>
          </a:p>
          <a:p>
            <a:pPr marL="285750" indent="-285750" defTabSz="914400">
              <a:buFont typeface="Arial" panose="020B0604020202020204" pitchFamily="34" charset="0"/>
              <a:buChar char="•"/>
            </a:pPr>
            <a:r>
              <a:rPr lang="en-US" dirty="0">
                <a:solidFill>
                  <a:prstClr val="black"/>
                </a:solidFill>
              </a:rPr>
              <a:t>~320,000 unknown viruses in all </a:t>
            </a:r>
            <a:r>
              <a:rPr lang="en-US" dirty="0" smtClean="0">
                <a:solidFill>
                  <a:prstClr val="black"/>
                </a:solidFill>
              </a:rPr>
              <a:t>mammals; ~72,152 </a:t>
            </a:r>
            <a:r>
              <a:rPr lang="en-US" dirty="0">
                <a:solidFill>
                  <a:prstClr val="black"/>
                </a:solidFill>
              </a:rPr>
              <a:t>in the 1,244 known bat species </a:t>
            </a:r>
          </a:p>
          <a:p>
            <a:pPr marL="285750" indent="-285750" defTabSz="914400">
              <a:buFont typeface="Arial" panose="020B0604020202020204" pitchFamily="34" charset="0"/>
              <a:buChar char="•"/>
            </a:pPr>
            <a:r>
              <a:rPr lang="en-US" dirty="0">
                <a:solidFill>
                  <a:prstClr val="black"/>
                </a:solidFill>
              </a:rPr>
              <a:t>One-off cost to identify 100% = $6.8 Billion</a:t>
            </a:r>
          </a:p>
          <a:p>
            <a:pPr marL="285750" indent="-285750" defTabSz="914400">
              <a:buFont typeface="Arial" panose="020B0604020202020204" pitchFamily="34" charset="0"/>
              <a:buChar char="•"/>
            </a:pPr>
            <a:r>
              <a:rPr lang="en-US" dirty="0">
                <a:solidFill>
                  <a:prstClr val="black"/>
                </a:solidFill>
              </a:rPr>
              <a:t>One-off cost to identify 85% = $1.4 Billion</a:t>
            </a:r>
          </a:p>
          <a:p>
            <a:pPr marL="285750" indent="-285750" defTabSz="914400">
              <a:buFont typeface="Arial" panose="020B0604020202020204" pitchFamily="34" charset="0"/>
              <a:buChar char="•"/>
            </a:pPr>
            <a:r>
              <a:rPr lang="en-US" dirty="0">
                <a:solidFill>
                  <a:prstClr val="black"/>
                </a:solidFill>
              </a:rPr>
              <a:t>Cost of SARS = $10-50 Billion</a:t>
            </a:r>
          </a:p>
          <a:p>
            <a:pPr marL="285750" indent="-285750" defTabSz="914400">
              <a:buFont typeface="Arial" panose="020B0604020202020204" pitchFamily="34" charset="0"/>
              <a:buChar char="•"/>
            </a:pPr>
            <a:r>
              <a:rPr lang="en-US" dirty="0">
                <a:solidFill>
                  <a:prstClr val="black"/>
                </a:solidFill>
              </a:rPr>
              <a:t>~250 bat viruses in last 5 years, 530 total = 7% of  the estimated #</a:t>
            </a:r>
          </a:p>
        </p:txBody>
      </p:sp>
      <p:pic>
        <p:nvPicPr>
          <p:cNvPr id="1167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550" y="139123"/>
            <a:ext cx="7454900" cy="1492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674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0" y="0"/>
            <a:ext cx="1106365"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p:nvPr/>
        </p:nvPicPr>
        <p:blipFill>
          <a:blip r:embed="rId5" cstate="print">
            <a:extLst>
              <a:ext uri="{28A0092B-C50C-407E-A947-70E740481C1C}">
                <a14:useLocalDpi xmlns:a14="http://schemas.microsoft.com/office/drawing/2010/main" val="0"/>
              </a:ext>
            </a:extLst>
          </a:blip>
          <a:stretch>
            <a:fillRect/>
          </a:stretch>
        </p:blipFill>
        <p:spPr>
          <a:xfrm>
            <a:off x="4272280" y="1981200"/>
            <a:ext cx="2951480" cy="2286000"/>
          </a:xfrm>
          <a:prstGeom prst="rect">
            <a:avLst/>
          </a:prstGeom>
          <a:extLst>
            <a:ext uri="{FAA26D3D-D897-4be2-8F04-BA451C77F1D7}">
              <ma14:placeholderFlag xmlns:ma14="http://schemas.microsoft.com/office/mac/drawingml/2011/main"/>
            </a:ext>
          </a:extLst>
        </p:spPr>
      </p:pic>
      <p:pic>
        <p:nvPicPr>
          <p:cNvPr id="8" name="Picture 7"/>
          <p:cNvPicPr/>
          <p:nvPr/>
        </p:nvPicPr>
        <p:blipFill>
          <a:blip r:embed="rId6" cstate="print">
            <a:extLst>
              <a:ext uri="{28A0092B-C50C-407E-A947-70E740481C1C}">
                <a14:useLocalDpi xmlns:a14="http://schemas.microsoft.com/office/drawing/2010/main" val="0"/>
              </a:ext>
            </a:extLst>
          </a:blip>
          <a:stretch>
            <a:fillRect/>
          </a:stretch>
        </p:blipFill>
        <p:spPr>
          <a:xfrm>
            <a:off x="1219200" y="1981200"/>
            <a:ext cx="3140710" cy="2286000"/>
          </a:xfrm>
          <a:prstGeom prst="rect">
            <a:avLst/>
          </a:prstGeom>
          <a:extLst>
            <a:ext uri="{FAA26D3D-D897-4be2-8F04-BA451C77F1D7}">
              <ma14:placeholderFlag xmlns:ma14="http://schemas.microsoft.com/office/mac/drawingml/2011/main"/>
            </a:ext>
          </a:extLst>
        </p:spPr>
      </p:pic>
    </p:spTree>
    <p:extLst>
      <p:ext uri="{BB962C8B-B14F-4D97-AF65-F5344CB8AC3E}">
        <p14:creationId xmlns:p14="http://schemas.microsoft.com/office/powerpoint/2010/main" val="3651438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9187" y="1365733"/>
            <a:ext cx="2515724" cy="184645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83417" y="1438276"/>
            <a:ext cx="2539018" cy="184102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052153" y="1420116"/>
            <a:ext cx="2510614" cy="1792075"/>
          </a:xfrm>
          <a:prstGeom prst="rect">
            <a:avLst/>
          </a:prstGeom>
        </p:spPr>
      </p:pic>
      <p:sp>
        <p:nvSpPr>
          <p:cNvPr id="8" name="TextBox 7"/>
          <p:cNvSpPr txBox="1"/>
          <p:nvPr/>
        </p:nvSpPr>
        <p:spPr>
          <a:xfrm>
            <a:off x="367250" y="988569"/>
            <a:ext cx="2133600" cy="492443"/>
          </a:xfrm>
          <a:prstGeom prst="rect">
            <a:avLst/>
          </a:prstGeom>
          <a:noFill/>
        </p:spPr>
        <p:txBody>
          <a:bodyPr wrap="square" rtlCol="0">
            <a:spAutoFit/>
          </a:bodyPr>
          <a:lstStyle/>
          <a:p>
            <a:pPr algn="ctr"/>
            <a:r>
              <a:rPr lang="en-US" sz="2600" dirty="0" smtClean="0"/>
              <a:t>Uganda</a:t>
            </a:r>
            <a:endParaRPr lang="en-US" sz="2600" dirty="0"/>
          </a:p>
        </p:txBody>
      </p:sp>
      <p:sp>
        <p:nvSpPr>
          <p:cNvPr id="9" name="TextBox 8"/>
          <p:cNvSpPr txBox="1"/>
          <p:nvPr/>
        </p:nvSpPr>
        <p:spPr>
          <a:xfrm>
            <a:off x="3231551" y="947304"/>
            <a:ext cx="2133600" cy="492443"/>
          </a:xfrm>
          <a:prstGeom prst="rect">
            <a:avLst/>
          </a:prstGeom>
          <a:noFill/>
        </p:spPr>
        <p:txBody>
          <a:bodyPr wrap="square" rtlCol="0">
            <a:spAutoFit/>
          </a:bodyPr>
          <a:lstStyle/>
          <a:p>
            <a:pPr algn="ctr"/>
            <a:r>
              <a:rPr lang="en-US" sz="2600" dirty="0" smtClean="0"/>
              <a:t>Malaysia</a:t>
            </a:r>
            <a:endParaRPr lang="en-US" sz="2600" dirty="0"/>
          </a:p>
        </p:txBody>
      </p:sp>
      <p:sp>
        <p:nvSpPr>
          <p:cNvPr id="10" name="TextBox 9"/>
          <p:cNvSpPr txBox="1"/>
          <p:nvPr/>
        </p:nvSpPr>
        <p:spPr>
          <a:xfrm>
            <a:off x="6106038" y="940344"/>
            <a:ext cx="2133600" cy="492443"/>
          </a:xfrm>
          <a:prstGeom prst="rect">
            <a:avLst/>
          </a:prstGeom>
          <a:noFill/>
        </p:spPr>
        <p:txBody>
          <a:bodyPr wrap="square" rtlCol="0">
            <a:spAutoFit/>
          </a:bodyPr>
          <a:lstStyle/>
          <a:p>
            <a:pPr algn="ctr"/>
            <a:r>
              <a:rPr lang="en-US" sz="2600" dirty="0" smtClean="0"/>
              <a:t>Brazil</a:t>
            </a:r>
            <a:endParaRPr lang="en-US" sz="2600" dirty="0"/>
          </a:p>
        </p:txBody>
      </p:sp>
      <p:sp>
        <p:nvSpPr>
          <p:cNvPr id="11" name="Title 1"/>
          <p:cNvSpPr>
            <a:spLocks noGrp="1"/>
          </p:cNvSpPr>
          <p:nvPr>
            <p:ph type="title"/>
          </p:nvPr>
        </p:nvSpPr>
        <p:spPr>
          <a:xfrm>
            <a:off x="351173" y="146351"/>
            <a:ext cx="8448991" cy="838200"/>
          </a:xfrm>
        </p:spPr>
        <p:txBody>
          <a:bodyPr>
            <a:normAutofit/>
          </a:bodyPr>
          <a:lstStyle/>
          <a:p>
            <a:r>
              <a:rPr lang="en-US" b="0" dirty="0" smtClean="0">
                <a:latin typeface="+mn-lt"/>
              </a:rPr>
              <a:t>DEEP FOREST</a:t>
            </a:r>
            <a:endParaRPr lang="en-US" b="0" dirty="0">
              <a:latin typeface="+mn-lt"/>
            </a:endParaRPr>
          </a:p>
        </p:txBody>
      </p:sp>
      <p:pic>
        <p:nvPicPr>
          <p:cNvPr id="12" name="Picture 1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80782" y="6103268"/>
            <a:ext cx="3076752" cy="436600"/>
          </a:xfrm>
          <a:prstGeom prst="rect">
            <a:avLst/>
          </a:prstGeom>
        </p:spPr>
      </p:pic>
      <p:pic>
        <p:nvPicPr>
          <p:cNvPr id="16" name="Picture 10"/>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6176544" y="3424623"/>
            <a:ext cx="2063094" cy="137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Group 15"/>
          <p:cNvGrpSpPr>
            <a:grpSpLocks/>
          </p:cNvGrpSpPr>
          <p:nvPr/>
        </p:nvGrpSpPr>
        <p:grpSpPr bwMode="auto">
          <a:xfrm>
            <a:off x="5920981" y="4911950"/>
            <a:ext cx="2879184" cy="1524241"/>
            <a:chOff x="994671" y="4156835"/>
            <a:chExt cx="3463029" cy="2103439"/>
          </a:xfrm>
        </p:grpSpPr>
        <p:pic>
          <p:nvPicPr>
            <p:cNvPr id="19" name="Picture 7"/>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994671" y="4156835"/>
              <a:ext cx="1402644"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Picture 917" descr="100 flying fox cropped"/>
            <p:cNvSpPr>
              <a:spLocks noChangeAspect="1" noChangeArrowheads="1"/>
            </p:cNvSpPr>
            <p:nvPr/>
          </p:nvSpPr>
          <p:spPr bwMode="auto">
            <a:xfrm>
              <a:off x="2397315" y="4156836"/>
              <a:ext cx="2060385"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pic>
        <p:nvPicPr>
          <p:cNvPr id="21" name="Picture 917" descr="100 flying fox cropped"/>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7067163" y="4911951"/>
            <a:ext cx="1503889" cy="15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
          <p:cNvPicPr>
            <a:picLocks noChangeAspect="1"/>
          </p:cNvPicPr>
          <p:nvPr/>
        </p:nvPicPr>
        <p:blipFill>
          <a:blip r:embed="rId10">
            <a:extLst>
              <a:ext uri="{28A0092B-C50C-407E-A947-70E740481C1C}">
                <a14:useLocalDpi xmlns:a14="http://schemas.microsoft.com/office/drawing/2010/main"/>
              </a:ext>
            </a:extLst>
          </a:blip>
          <a:srcRect/>
          <a:stretch>
            <a:fillRect/>
          </a:stretch>
        </p:blipFill>
        <p:spPr bwMode="auto">
          <a:xfrm>
            <a:off x="4550868" y="4900760"/>
            <a:ext cx="1486760" cy="1535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ight Arrow 2"/>
          <p:cNvSpPr/>
          <p:nvPr/>
        </p:nvSpPr>
        <p:spPr>
          <a:xfrm>
            <a:off x="367250" y="3632951"/>
            <a:ext cx="1607736" cy="1032579"/>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400" dirty="0" smtClean="0">
                <a:solidFill>
                  <a:schemeClr val="tx1"/>
                </a:solidFill>
              </a:rPr>
              <a:t>Pristine</a:t>
            </a:r>
            <a:endParaRPr lang="en-US" sz="2400" dirty="0">
              <a:solidFill>
                <a:schemeClr val="tx1"/>
              </a:solidFill>
            </a:endParaRPr>
          </a:p>
        </p:txBody>
      </p:sp>
      <p:sp>
        <p:nvSpPr>
          <p:cNvPr id="23" name="Right Arrow 22"/>
          <p:cNvSpPr/>
          <p:nvPr/>
        </p:nvSpPr>
        <p:spPr>
          <a:xfrm>
            <a:off x="2009662" y="3620654"/>
            <a:ext cx="2170453" cy="1032579"/>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400" dirty="0" smtClean="0">
                <a:solidFill>
                  <a:schemeClr val="tx1"/>
                </a:solidFill>
              </a:rPr>
              <a:t>Intermediate</a:t>
            </a:r>
            <a:endParaRPr lang="en-US" sz="2400" dirty="0">
              <a:solidFill>
                <a:schemeClr val="tx1"/>
              </a:solidFill>
            </a:endParaRPr>
          </a:p>
        </p:txBody>
      </p:sp>
      <p:sp>
        <p:nvSpPr>
          <p:cNvPr id="24" name="Right Arrow 23"/>
          <p:cNvSpPr/>
          <p:nvPr/>
        </p:nvSpPr>
        <p:spPr>
          <a:xfrm>
            <a:off x="4220475" y="3605873"/>
            <a:ext cx="1692635" cy="1032579"/>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400" dirty="0" smtClean="0">
                <a:solidFill>
                  <a:schemeClr val="tx1"/>
                </a:solidFill>
              </a:rPr>
              <a:t>Urban</a:t>
            </a:r>
            <a:endParaRPr lang="en-US" sz="2400" dirty="0">
              <a:solidFill>
                <a:schemeClr val="tx1"/>
              </a:solidFill>
            </a:endParaRPr>
          </a:p>
        </p:txBody>
      </p:sp>
      <p:sp>
        <p:nvSpPr>
          <p:cNvPr id="4" name="TextBox 3"/>
          <p:cNvSpPr txBox="1"/>
          <p:nvPr/>
        </p:nvSpPr>
        <p:spPr>
          <a:xfrm>
            <a:off x="316474" y="4756085"/>
            <a:ext cx="3967753" cy="1015663"/>
          </a:xfrm>
          <a:prstGeom prst="rect">
            <a:avLst/>
          </a:prstGeom>
          <a:noFill/>
        </p:spPr>
        <p:txBody>
          <a:bodyPr wrap="none" rtlCol="0">
            <a:spAutoFit/>
          </a:bodyPr>
          <a:lstStyle/>
          <a:p>
            <a:pPr marL="285750" indent="-285750">
              <a:buFont typeface="Arial"/>
              <a:buChar char="•"/>
            </a:pPr>
            <a:r>
              <a:rPr lang="en-US" sz="2000" dirty="0" smtClean="0"/>
              <a:t>Systematic animal sampling</a:t>
            </a:r>
          </a:p>
          <a:p>
            <a:pPr marL="285750" indent="-285750">
              <a:buFont typeface="Arial"/>
              <a:buChar char="•"/>
            </a:pPr>
            <a:r>
              <a:rPr lang="en-US" sz="2000" dirty="0" smtClean="0"/>
              <a:t>Broad viral screening</a:t>
            </a:r>
          </a:p>
          <a:p>
            <a:pPr marL="285750" indent="-285750">
              <a:buFont typeface="Arial"/>
              <a:buChar char="•"/>
            </a:pPr>
            <a:r>
              <a:rPr lang="en-US" sz="2000" dirty="0" smtClean="0"/>
              <a:t>Human behavioral data collection</a:t>
            </a:r>
            <a:endParaRPr lang="en-US" sz="2000" dirty="0"/>
          </a:p>
        </p:txBody>
      </p:sp>
    </p:spTree>
    <p:extLst>
      <p:ext uri="{BB962C8B-B14F-4D97-AF65-F5344CB8AC3E}">
        <p14:creationId xmlns:p14="http://schemas.microsoft.com/office/powerpoint/2010/main" val="19582606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534400" cy="1447800"/>
          </a:xfrm>
        </p:spPr>
        <p:txBody>
          <a:bodyPr>
            <a:normAutofit/>
          </a:bodyPr>
          <a:lstStyle/>
          <a:p>
            <a:r>
              <a:rPr lang="en-US" sz="2800" b="0" dirty="0" smtClean="0">
                <a:latin typeface="+mn-lt"/>
              </a:rPr>
              <a:t>Changes in bat species community structure, </a:t>
            </a:r>
            <a:br>
              <a:rPr lang="en-US" sz="2800" b="0" dirty="0" smtClean="0">
                <a:latin typeface="+mn-lt"/>
              </a:rPr>
            </a:br>
            <a:r>
              <a:rPr lang="en-US" sz="2800" b="0" dirty="0" smtClean="0">
                <a:latin typeface="+mn-lt"/>
              </a:rPr>
              <a:t>Atlantic Forest Brazil</a:t>
            </a:r>
            <a:endParaRPr lang="en-US" sz="2800" b="0" dirty="0">
              <a:latin typeface="+mn-lt"/>
            </a:endParaRPr>
          </a:p>
        </p:txBody>
      </p:sp>
      <p:pic>
        <p:nvPicPr>
          <p:cNvPr id="5" name="Picture 4" descr="rankabun_idrc.pd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76400" y="704300"/>
            <a:ext cx="5595944" cy="6132653"/>
          </a:xfrm>
          <a:prstGeom prst="rect">
            <a:avLst/>
          </a:prstGeom>
        </p:spPr>
      </p:pic>
      <p:sp>
        <p:nvSpPr>
          <p:cNvPr id="3" name="TextBox 2"/>
          <p:cNvSpPr txBox="1"/>
          <p:nvPr/>
        </p:nvSpPr>
        <p:spPr>
          <a:xfrm>
            <a:off x="152400" y="6324600"/>
            <a:ext cx="4049306" cy="369332"/>
          </a:xfrm>
          <a:prstGeom prst="rect">
            <a:avLst/>
          </a:prstGeom>
          <a:noFill/>
        </p:spPr>
        <p:txBody>
          <a:bodyPr wrap="none" rtlCol="0">
            <a:spAutoFit/>
          </a:bodyPr>
          <a:lstStyle/>
          <a:p>
            <a:r>
              <a:rPr lang="en-US" dirty="0" err="1" smtClean="0"/>
              <a:t>Loh</a:t>
            </a:r>
            <a:r>
              <a:rPr lang="en-US" dirty="0" smtClean="0"/>
              <a:t> et al. EcoHealth Alliance unpublished</a:t>
            </a:r>
            <a:endParaRPr lang="en-US" dirty="0"/>
          </a:p>
        </p:txBody>
      </p:sp>
    </p:spTree>
    <p:extLst>
      <p:ext uri="{BB962C8B-B14F-4D97-AF65-F5344CB8AC3E}">
        <p14:creationId xmlns:p14="http://schemas.microsoft.com/office/powerpoint/2010/main" val="151905880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70576" y="40159"/>
            <a:ext cx="8229600" cy="1143000"/>
          </a:xfrm>
        </p:spPr>
        <p:txBody>
          <a:bodyPr>
            <a:normAutofit/>
          </a:bodyPr>
          <a:lstStyle/>
          <a:p>
            <a:pPr algn="ctr"/>
            <a:r>
              <a:rPr lang="en-US" sz="2400" b="0" dirty="0" smtClean="0">
                <a:latin typeface="+mn-lt"/>
              </a:rPr>
              <a:t>Mapping human-animal contact from behavioral surveys</a:t>
            </a:r>
            <a:endParaRPr lang="en-US" sz="2400" b="0" dirty="0">
              <a:latin typeface="+mn-lt"/>
            </a:endParaRPr>
          </a:p>
        </p:txBody>
      </p:sp>
      <p:pic>
        <p:nvPicPr>
          <p:cNvPr id="4" name="Picture 3" descr="DFHC.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00100" y="1133377"/>
            <a:ext cx="4643012" cy="5419823"/>
          </a:xfrm>
          <a:prstGeom prst="rect">
            <a:avLst/>
          </a:prstGeom>
        </p:spPr>
      </p:pic>
      <p:sp>
        <p:nvSpPr>
          <p:cNvPr id="5" name="TextBox 4"/>
          <p:cNvSpPr txBox="1"/>
          <p:nvPr/>
        </p:nvSpPr>
        <p:spPr>
          <a:xfrm>
            <a:off x="5435550" y="1703486"/>
            <a:ext cx="3479800" cy="5078314"/>
          </a:xfrm>
          <a:prstGeom prst="rect">
            <a:avLst/>
          </a:prstGeom>
          <a:noFill/>
        </p:spPr>
        <p:txBody>
          <a:bodyPr wrap="square" rtlCol="0">
            <a:spAutoFit/>
          </a:bodyPr>
          <a:lstStyle/>
          <a:p>
            <a:pPr marL="342900" indent="-342900">
              <a:buAutoNum type="alphaUcParenR"/>
            </a:pPr>
            <a:r>
              <a:rPr lang="en-US" b="1" dirty="0" smtClean="0"/>
              <a:t>Raw Landscape Development Intensity (LDI) Index </a:t>
            </a:r>
            <a:r>
              <a:rPr lang="en-US" dirty="0" smtClean="0"/>
              <a:t>(0=pristine, 1=highly disturbed)</a:t>
            </a:r>
          </a:p>
          <a:p>
            <a:endParaRPr lang="en-US" dirty="0" smtClean="0"/>
          </a:p>
          <a:p>
            <a:endParaRPr lang="en-US" dirty="0" smtClean="0"/>
          </a:p>
          <a:p>
            <a:pPr marL="342900" indent="-342900">
              <a:buAutoNum type="alphaUcParenR"/>
            </a:pPr>
            <a:r>
              <a:rPr lang="en-US" b="1" dirty="0" smtClean="0"/>
              <a:t>Reclassified LDI </a:t>
            </a:r>
            <a:r>
              <a:rPr lang="en-US" dirty="0" smtClean="0"/>
              <a:t>(P=Pristine, I=Intermediate, D=disturbed)</a:t>
            </a:r>
          </a:p>
          <a:p>
            <a:endParaRPr lang="en-US" dirty="0"/>
          </a:p>
          <a:p>
            <a:endParaRPr lang="en-US" dirty="0" smtClean="0"/>
          </a:p>
          <a:p>
            <a:pPr marL="342900" indent="-342900">
              <a:buAutoNum type="alphaUcParenR"/>
            </a:pPr>
            <a:r>
              <a:rPr lang="en-US" b="1" dirty="0" smtClean="0"/>
              <a:t>Percentage of respondents reporting wildlife consumption</a:t>
            </a:r>
            <a:endParaRPr lang="en-US" dirty="0" smtClean="0"/>
          </a:p>
          <a:p>
            <a:pPr marL="342900" indent="-342900">
              <a:buAutoNum type="alphaUcParenR"/>
            </a:pPr>
            <a:endParaRPr lang="en-US" dirty="0"/>
          </a:p>
          <a:p>
            <a:pPr marL="342900" indent="-342900">
              <a:buAutoNum type="alphaUcParenR"/>
            </a:pPr>
            <a:endParaRPr lang="en-US" dirty="0"/>
          </a:p>
          <a:p>
            <a:pPr marL="342900" indent="-342900">
              <a:buAutoNum type="alphaUcParenR"/>
            </a:pPr>
            <a:r>
              <a:rPr lang="en-US" b="1" dirty="0" smtClean="0"/>
              <a:t>Relative human-animal contact rate</a:t>
            </a:r>
            <a:endParaRPr lang="en-US" dirty="0"/>
          </a:p>
        </p:txBody>
      </p:sp>
      <p:sp>
        <p:nvSpPr>
          <p:cNvPr id="6" name="TextBox 5"/>
          <p:cNvSpPr txBox="1"/>
          <p:nvPr/>
        </p:nvSpPr>
        <p:spPr>
          <a:xfrm>
            <a:off x="1181003" y="989111"/>
            <a:ext cx="584239" cy="307777"/>
          </a:xfrm>
          <a:prstGeom prst="rect">
            <a:avLst/>
          </a:prstGeom>
          <a:noFill/>
        </p:spPr>
        <p:txBody>
          <a:bodyPr wrap="none" rtlCol="0">
            <a:spAutoFit/>
          </a:bodyPr>
          <a:lstStyle/>
          <a:p>
            <a:r>
              <a:rPr lang="en-US" sz="1400" dirty="0" smtClean="0"/>
              <a:t>Brazil</a:t>
            </a:r>
            <a:endParaRPr lang="en-US" sz="1400" dirty="0"/>
          </a:p>
        </p:txBody>
      </p:sp>
      <p:sp>
        <p:nvSpPr>
          <p:cNvPr id="7" name="TextBox 6"/>
          <p:cNvSpPr txBox="1"/>
          <p:nvPr/>
        </p:nvSpPr>
        <p:spPr>
          <a:xfrm>
            <a:off x="2552603" y="989111"/>
            <a:ext cx="830050" cy="307777"/>
          </a:xfrm>
          <a:prstGeom prst="rect">
            <a:avLst/>
          </a:prstGeom>
          <a:noFill/>
        </p:spPr>
        <p:txBody>
          <a:bodyPr wrap="none" rtlCol="0">
            <a:spAutoFit/>
          </a:bodyPr>
          <a:lstStyle/>
          <a:p>
            <a:r>
              <a:rPr lang="en-US" sz="1400" dirty="0" smtClean="0"/>
              <a:t>Malaysia</a:t>
            </a:r>
            <a:endParaRPr lang="en-US" sz="1400" dirty="0"/>
          </a:p>
        </p:txBody>
      </p:sp>
      <p:sp>
        <p:nvSpPr>
          <p:cNvPr id="8" name="TextBox 7"/>
          <p:cNvSpPr txBox="1"/>
          <p:nvPr/>
        </p:nvSpPr>
        <p:spPr>
          <a:xfrm>
            <a:off x="4114703" y="989111"/>
            <a:ext cx="745016" cy="307777"/>
          </a:xfrm>
          <a:prstGeom prst="rect">
            <a:avLst/>
          </a:prstGeom>
          <a:noFill/>
        </p:spPr>
        <p:txBody>
          <a:bodyPr wrap="none" rtlCol="0">
            <a:spAutoFit/>
          </a:bodyPr>
          <a:lstStyle/>
          <a:p>
            <a:r>
              <a:rPr lang="en-US" sz="1400" dirty="0" smtClean="0"/>
              <a:t>Uganda</a:t>
            </a:r>
            <a:endParaRPr lang="en-US" sz="1400" dirty="0"/>
          </a:p>
        </p:txBody>
      </p:sp>
    </p:spTree>
    <p:extLst>
      <p:ext uri="{BB962C8B-B14F-4D97-AF65-F5344CB8AC3E}">
        <p14:creationId xmlns:p14="http://schemas.microsoft.com/office/powerpoint/2010/main" val="166621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3" name="Picture 12"/>
          <p:cNvPicPr/>
          <p:nvPr/>
        </p:nvPicPr>
        <p:blipFill rotWithShape="1">
          <a:blip r:embed="rId2" cstate="print">
            <a:extLst>
              <a:ext uri="{28A0092B-C50C-407E-A947-70E740481C1C}">
                <a14:useLocalDpi xmlns:a14="http://schemas.microsoft.com/office/drawing/2010/main"/>
              </a:ext>
            </a:extLst>
          </a:blip>
          <a:srcRect l="-132" t="31217" r="132" b="28822"/>
          <a:stretch/>
        </p:blipFill>
        <p:spPr bwMode="auto">
          <a:xfrm>
            <a:off x="3733800" y="4495800"/>
            <a:ext cx="5257800" cy="2416434"/>
          </a:xfrm>
          <a:prstGeom prst="rect">
            <a:avLst/>
          </a:prstGeom>
          <a:ln>
            <a:noFill/>
          </a:ln>
          <a:extLst>
            <a:ext uri="{53640926-AAD7-44d8-BBD7-CCE9431645EC}">
              <a14:shadowObscured xmlns:a14="http://schemas.microsoft.com/office/drawing/2010/main"/>
            </a:ext>
          </a:extLst>
        </p:spPr>
      </p:pic>
      <p:sp>
        <p:nvSpPr>
          <p:cNvPr id="4" name="TextBox 3"/>
          <p:cNvSpPr txBox="1"/>
          <p:nvPr/>
        </p:nvSpPr>
        <p:spPr>
          <a:xfrm>
            <a:off x="304800" y="1447800"/>
            <a:ext cx="3335482" cy="1107996"/>
          </a:xfrm>
          <a:prstGeom prst="rect">
            <a:avLst/>
          </a:prstGeom>
          <a:noFill/>
        </p:spPr>
        <p:txBody>
          <a:bodyPr wrap="square" rtlCol="0">
            <a:spAutoFit/>
          </a:bodyPr>
          <a:lstStyle/>
          <a:p>
            <a:r>
              <a:rPr lang="en-US" sz="2200" dirty="0" smtClean="0"/>
              <a:t>Modeled distribution of potential MERS-like </a:t>
            </a:r>
            <a:r>
              <a:rPr lang="en-US" sz="2200" dirty="0" err="1" smtClean="0"/>
              <a:t>CoV</a:t>
            </a:r>
            <a:r>
              <a:rPr lang="en-US" sz="2200" dirty="0" smtClean="0"/>
              <a:t> bat reservoirs</a:t>
            </a:r>
            <a:endParaRPr lang="en-US" sz="2200" dirty="0"/>
          </a:p>
        </p:txBody>
      </p:sp>
      <p:sp>
        <p:nvSpPr>
          <p:cNvPr id="7" name="TextBox 6"/>
          <p:cNvSpPr txBox="1"/>
          <p:nvPr/>
        </p:nvSpPr>
        <p:spPr>
          <a:xfrm>
            <a:off x="304800" y="3011269"/>
            <a:ext cx="2590800" cy="769441"/>
          </a:xfrm>
          <a:prstGeom prst="rect">
            <a:avLst/>
          </a:prstGeom>
          <a:noFill/>
        </p:spPr>
        <p:txBody>
          <a:bodyPr wrap="square" rtlCol="0">
            <a:spAutoFit/>
          </a:bodyPr>
          <a:lstStyle/>
          <a:p>
            <a:r>
              <a:rPr lang="en-US" sz="2200" dirty="0" smtClean="0"/>
              <a:t>Camel production, 2013</a:t>
            </a:r>
            <a:endParaRPr lang="en-US" sz="2200" dirty="0"/>
          </a:p>
        </p:txBody>
      </p:sp>
      <p:sp>
        <p:nvSpPr>
          <p:cNvPr id="9" name="TextBox 8"/>
          <p:cNvSpPr txBox="1"/>
          <p:nvPr/>
        </p:nvSpPr>
        <p:spPr>
          <a:xfrm>
            <a:off x="304800" y="4840069"/>
            <a:ext cx="2945720" cy="1107996"/>
          </a:xfrm>
          <a:prstGeom prst="rect">
            <a:avLst/>
          </a:prstGeom>
          <a:noFill/>
        </p:spPr>
        <p:txBody>
          <a:bodyPr wrap="square" rtlCol="0">
            <a:spAutoFit/>
          </a:bodyPr>
          <a:lstStyle/>
          <a:p>
            <a:r>
              <a:rPr lang="en-US" sz="2200" dirty="0" smtClean="0"/>
              <a:t>Hotspot map, future MERS spillover from bats to camels</a:t>
            </a:r>
            <a:endParaRPr lang="en-US" sz="2200" dirty="0"/>
          </a:p>
        </p:txBody>
      </p:sp>
      <p:pic>
        <p:nvPicPr>
          <p:cNvPr id="11" name="Picture 10"/>
          <p:cNvPicPr/>
          <p:nvPr/>
        </p:nvPicPr>
        <p:blipFill rotWithShape="1">
          <a:blip r:embed="rId3" cstate="print">
            <a:extLst>
              <a:ext uri="{28A0092B-C50C-407E-A947-70E740481C1C}">
                <a14:useLocalDpi xmlns:a14="http://schemas.microsoft.com/office/drawing/2010/main"/>
              </a:ext>
            </a:extLst>
          </a:blip>
          <a:srcRect t="30555" b="28704"/>
          <a:stretch/>
        </p:blipFill>
        <p:spPr bwMode="auto">
          <a:xfrm>
            <a:off x="3792682" y="990600"/>
            <a:ext cx="4513118" cy="2004353"/>
          </a:xfrm>
          <a:prstGeom prst="rect">
            <a:avLst/>
          </a:prstGeom>
          <a:ln>
            <a:noFill/>
          </a:ln>
          <a:extLst>
            <a:ext uri="{53640926-AAD7-44d8-BBD7-CCE9431645EC}">
              <a14:shadowObscured xmlns:a14="http://schemas.microsoft.com/office/drawing/2010/main"/>
            </a:ext>
          </a:extLst>
        </p:spPr>
      </p:pic>
      <p:pic>
        <p:nvPicPr>
          <p:cNvPr id="12" name="Picture 11"/>
          <p:cNvPicPr/>
          <p:nvPr/>
        </p:nvPicPr>
        <p:blipFill rotWithShape="1">
          <a:blip r:embed="rId4" cstate="print">
            <a:extLst>
              <a:ext uri="{28A0092B-C50C-407E-A947-70E740481C1C}">
                <a14:useLocalDpi xmlns:a14="http://schemas.microsoft.com/office/drawing/2010/main"/>
              </a:ext>
            </a:extLst>
          </a:blip>
          <a:srcRect/>
          <a:stretch/>
        </p:blipFill>
        <p:spPr bwMode="auto">
          <a:xfrm>
            <a:off x="3276600" y="2743200"/>
            <a:ext cx="5485130" cy="2133600"/>
          </a:xfrm>
          <a:prstGeom prst="rect">
            <a:avLst/>
          </a:prstGeom>
          <a:ln>
            <a:noFill/>
          </a:ln>
          <a:extLst>
            <a:ext uri="{53640926-AAD7-44d8-BBD7-CCE9431645EC}">
              <a14:shadowObscured xmlns:a14="http://schemas.microsoft.com/office/drawing/2010/main"/>
            </a:ext>
          </a:extLst>
        </p:spPr>
      </p:pic>
      <p:sp>
        <p:nvSpPr>
          <p:cNvPr id="14" name="Title 1"/>
          <p:cNvSpPr>
            <a:spLocks noGrp="1"/>
          </p:cNvSpPr>
          <p:nvPr>
            <p:ph type="title"/>
          </p:nvPr>
        </p:nvSpPr>
        <p:spPr>
          <a:xfrm>
            <a:off x="304800" y="99632"/>
            <a:ext cx="8229600" cy="1143000"/>
          </a:xfrm>
        </p:spPr>
        <p:txBody>
          <a:bodyPr>
            <a:normAutofit/>
          </a:bodyPr>
          <a:lstStyle/>
          <a:p>
            <a:r>
              <a:rPr lang="en-US" sz="2800" b="0" dirty="0" smtClean="0">
                <a:latin typeface="+mn-lt"/>
              </a:rPr>
              <a:t>Ecological Niche Modeling, MERS-</a:t>
            </a:r>
            <a:r>
              <a:rPr lang="en-US" sz="2800" b="0" dirty="0" err="1" smtClean="0">
                <a:latin typeface="+mn-lt"/>
              </a:rPr>
              <a:t>CoV</a:t>
            </a:r>
            <a:r>
              <a:rPr lang="en-US" sz="2800" b="0" dirty="0" smtClean="0">
                <a:latin typeface="+mn-lt"/>
              </a:rPr>
              <a:t> Spillover</a:t>
            </a:r>
            <a:endParaRPr lang="en-US" sz="2800" b="0" dirty="0">
              <a:latin typeface="+mn-lt"/>
            </a:endParaRPr>
          </a:p>
        </p:txBody>
      </p:sp>
      <p:sp>
        <p:nvSpPr>
          <p:cNvPr id="2" name="TextBox 1"/>
          <p:cNvSpPr txBox="1"/>
          <p:nvPr/>
        </p:nvSpPr>
        <p:spPr>
          <a:xfrm>
            <a:off x="304800" y="6232317"/>
            <a:ext cx="1926504" cy="369332"/>
          </a:xfrm>
          <a:prstGeom prst="rect">
            <a:avLst/>
          </a:prstGeom>
          <a:noFill/>
        </p:spPr>
        <p:txBody>
          <a:bodyPr wrap="none" rtlCol="0">
            <a:spAutoFit/>
          </a:bodyPr>
          <a:lstStyle/>
          <a:p>
            <a:r>
              <a:rPr lang="en-US" dirty="0" smtClean="0">
                <a:solidFill>
                  <a:srgbClr val="6ABA2F"/>
                </a:solidFill>
              </a:rPr>
              <a:t>EcoHealth Alliance</a:t>
            </a:r>
            <a:endParaRPr lang="en-US" dirty="0">
              <a:solidFill>
                <a:srgbClr val="6ABA2F"/>
              </a:solidFill>
            </a:endParaRPr>
          </a:p>
        </p:txBody>
      </p:sp>
    </p:spTree>
    <p:extLst>
      <p:ext uri="{BB962C8B-B14F-4D97-AF65-F5344CB8AC3E}">
        <p14:creationId xmlns:p14="http://schemas.microsoft.com/office/powerpoint/2010/main" val="2740555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92" b="99879" l="0" r="100000"/>
                    </a14:imgEffect>
                  </a14:imgLayer>
                </a14:imgProps>
              </a:ext>
              <a:ext uri="{28A0092B-C50C-407E-A947-70E740481C1C}">
                <a14:useLocalDpi xmlns:a14="http://schemas.microsoft.com/office/drawing/2010/main"/>
              </a:ext>
            </a:extLst>
          </a:blip>
          <a:srcRect/>
          <a:stretch/>
        </p:blipFill>
        <p:spPr>
          <a:xfrm>
            <a:off x="4104727" y="1193489"/>
            <a:ext cx="4787895" cy="4692289"/>
          </a:xfrm>
          <a:prstGeom prst="rect">
            <a:avLst/>
          </a:prstGeom>
        </p:spPr>
      </p:pic>
      <p:sp>
        <p:nvSpPr>
          <p:cNvPr id="3" name="Title 1"/>
          <p:cNvSpPr txBox="1">
            <a:spLocks/>
          </p:cNvSpPr>
          <p:nvPr/>
        </p:nvSpPr>
        <p:spPr>
          <a:xfrm>
            <a:off x="271388" y="362689"/>
            <a:ext cx="8636000" cy="787793"/>
          </a:xfrm>
          <a:prstGeom prst="rect">
            <a:avLst/>
          </a:prstGeom>
        </p:spPr>
        <p:txBody>
          <a:bodyPr>
            <a:normAutofit/>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sz="2800" b="0" dirty="0" smtClean="0">
                <a:latin typeface="Arial" charset="0"/>
                <a:ea typeface="ＭＳ Ｐゴシック" charset="0"/>
                <a:cs typeface="ＭＳ Ｐゴシック" charset="0"/>
              </a:rPr>
              <a:t>Emerging Zoonotic Disease Hotspots I</a:t>
            </a:r>
            <a:endParaRPr lang="en-US" sz="2800" b="0" dirty="0">
              <a:latin typeface="Arial" charset="0"/>
              <a:ea typeface="ＭＳ Ｐゴシック" charset="0"/>
              <a:cs typeface="ＭＳ Ｐゴシック" charset="0"/>
            </a:endParaRPr>
          </a:p>
        </p:txBody>
      </p:sp>
      <p:sp>
        <p:nvSpPr>
          <p:cNvPr id="4" name="TextBox 3"/>
          <p:cNvSpPr txBox="1"/>
          <p:nvPr/>
        </p:nvSpPr>
        <p:spPr>
          <a:xfrm>
            <a:off x="6216593" y="6240213"/>
            <a:ext cx="2551174" cy="369332"/>
          </a:xfrm>
          <a:prstGeom prst="rect">
            <a:avLst/>
          </a:prstGeom>
          <a:noFill/>
        </p:spPr>
        <p:txBody>
          <a:bodyPr wrap="none" rtlCol="0">
            <a:spAutoFit/>
          </a:bodyPr>
          <a:lstStyle/>
          <a:p>
            <a:r>
              <a:rPr lang="en-US" dirty="0" smtClean="0"/>
              <a:t>Jones et al. 2008, </a:t>
            </a:r>
            <a:r>
              <a:rPr lang="en-US" i="1" dirty="0" smtClean="0"/>
              <a:t>Nature</a:t>
            </a:r>
            <a:endParaRPr lang="en-US" i="1" dirty="0"/>
          </a:p>
        </p:txBody>
      </p:sp>
      <p:sp>
        <p:nvSpPr>
          <p:cNvPr id="5" name="Rectangle 4"/>
          <p:cNvSpPr/>
          <p:nvPr/>
        </p:nvSpPr>
        <p:spPr>
          <a:xfrm>
            <a:off x="315686" y="1385476"/>
            <a:ext cx="3848396" cy="3539430"/>
          </a:xfrm>
          <a:prstGeom prst="rect">
            <a:avLst/>
          </a:prstGeom>
        </p:spPr>
        <p:txBody>
          <a:bodyPr wrap="square">
            <a:spAutoFit/>
          </a:bodyPr>
          <a:lstStyle/>
          <a:p>
            <a:pPr marL="342900" lvl="0" indent="-342900">
              <a:spcBef>
                <a:spcPct val="20000"/>
              </a:spcBef>
              <a:buFontTx/>
              <a:buChar char="•"/>
            </a:pPr>
            <a:r>
              <a:rPr lang="en-GB" sz="2000" dirty="0">
                <a:solidFill>
                  <a:prstClr val="black"/>
                </a:solidFill>
              </a:rPr>
              <a:t>~3 new </a:t>
            </a:r>
            <a:r>
              <a:rPr lang="en-GB" sz="2000" dirty="0" err="1">
                <a:solidFill>
                  <a:prstClr val="black"/>
                </a:solidFill>
              </a:rPr>
              <a:t>z</a:t>
            </a:r>
            <a:r>
              <a:rPr lang="en-GB" sz="2000" dirty="0" err="1" smtClean="0">
                <a:solidFill>
                  <a:prstClr val="black"/>
                </a:solidFill>
              </a:rPr>
              <a:t>oonoses</a:t>
            </a:r>
            <a:r>
              <a:rPr lang="en-GB" sz="2000" dirty="0" smtClean="0">
                <a:solidFill>
                  <a:prstClr val="black"/>
                </a:solidFill>
              </a:rPr>
              <a:t>/year</a:t>
            </a:r>
          </a:p>
          <a:p>
            <a:pPr marL="342900" lvl="0" indent="-342900">
              <a:spcBef>
                <a:spcPct val="20000"/>
              </a:spcBef>
              <a:buFontTx/>
              <a:buChar char="•"/>
            </a:pPr>
            <a:endParaRPr lang="en-GB" sz="2000" b="1" dirty="0"/>
          </a:p>
          <a:p>
            <a:pPr marL="342900" indent="-342900">
              <a:spcBef>
                <a:spcPct val="20000"/>
              </a:spcBef>
              <a:buFontTx/>
              <a:buChar char="•"/>
            </a:pPr>
            <a:r>
              <a:rPr lang="en-GB" sz="2000" dirty="0" smtClean="0"/>
              <a:t>Corrected for sampling bias (research effort)</a:t>
            </a:r>
          </a:p>
          <a:p>
            <a:pPr marL="342900" indent="-342900">
              <a:spcBef>
                <a:spcPct val="20000"/>
              </a:spcBef>
              <a:buFontTx/>
              <a:buChar char="•"/>
            </a:pPr>
            <a:endParaRPr lang="en-GB" sz="2000" dirty="0"/>
          </a:p>
          <a:p>
            <a:pPr marL="342900" indent="-342900">
              <a:spcBef>
                <a:spcPct val="20000"/>
              </a:spcBef>
              <a:buFontTx/>
              <a:buChar char="•"/>
            </a:pPr>
            <a:r>
              <a:rPr lang="en-GB" sz="2000" dirty="0" smtClean="0"/>
              <a:t>Two variables predicted zoonotic disease emergence from wildlife:</a:t>
            </a:r>
          </a:p>
          <a:p>
            <a:pPr marL="800100" lvl="1" indent="-342900">
              <a:spcBef>
                <a:spcPct val="20000"/>
              </a:spcBef>
              <a:buFontTx/>
              <a:buChar char="•"/>
            </a:pPr>
            <a:r>
              <a:rPr lang="en-GB" sz="2000" b="1" dirty="0" smtClean="0"/>
              <a:t>Human population density</a:t>
            </a:r>
          </a:p>
          <a:p>
            <a:pPr marL="800100" lvl="1" indent="-342900">
              <a:spcBef>
                <a:spcPct val="20000"/>
              </a:spcBef>
              <a:buFontTx/>
              <a:buChar char="•"/>
            </a:pPr>
            <a:r>
              <a:rPr lang="en-GB" sz="2000" b="1" dirty="0"/>
              <a:t>M</a:t>
            </a:r>
            <a:r>
              <a:rPr lang="en-GB" sz="2000" b="1" dirty="0" smtClean="0"/>
              <a:t>ammal species diversity </a:t>
            </a:r>
            <a:endParaRPr lang="en-GB" sz="2000" b="1" dirty="0"/>
          </a:p>
        </p:txBody>
      </p:sp>
    </p:spTree>
    <p:extLst>
      <p:ext uri="{BB962C8B-B14F-4D97-AF65-F5344CB8AC3E}">
        <p14:creationId xmlns:p14="http://schemas.microsoft.com/office/powerpoint/2010/main" val="339452507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20054</TotalTime>
  <Words>1503</Words>
  <Application>Microsoft Macintosh PowerPoint</Application>
  <PresentationFormat>On-screen Show (4:3)</PresentationFormat>
  <Paragraphs>252</Paragraphs>
  <Slides>35</Slides>
  <Notes>20</Notes>
  <HiddenSlides>0</HiddenSlides>
  <MMClips>0</MMClips>
  <ScaleCrop>false</ScaleCrop>
  <HeadingPairs>
    <vt:vector size="4" baseType="variant">
      <vt:variant>
        <vt:lpstr>Theme</vt:lpstr>
      </vt:variant>
      <vt:variant>
        <vt:i4>2</vt:i4>
      </vt:variant>
      <vt:variant>
        <vt:lpstr>Slide Titles</vt:lpstr>
      </vt:variant>
      <vt:variant>
        <vt:i4>35</vt:i4>
      </vt:variant>
    </vt:vector>
  </HeadingPairs>
  <TitlesOfParts>
    <vt:vector size="37" baseType="lpstr">
      <vt:lpstr>Office Theme</vt:lpstr>
      <vt:lpstr>1_Office Theme</vt:lpstr>
      <vt:lpstr>PowerPoint Presentation</vt:lpstr>
      <vt:lpstr>Wildlife Conservation/Ecology + Health </vt:lpstr>
      <vt:lpstr>PowerPoint Presentation</vt:lpstr>
      <vt:lpstr>PowerPoint Presentation</vt:lpstr>
      <vt:lpstr>DEEP FOREST</vt:lpstr>
      <vt:lpstr>Changes in bat species community structure,  Atlantic Forest Brazil</vt:lpstr>
      <vt:lpstr>Mapping human-animal contact from behavioral surveys</vt:lpstr>
      <vt:lpstr>Ecological Niche Modeling, MERS-CoV Spillover</vt:lpstr>
      <vt:lpstr>PowerPoint Presentation</vt:lpstr>
      <vt:lpstr>PowerPoint Presentation</vt:lpstr>
      <vt:lpstr>PowerPoint Presentation</vt:lpstr>
      <vt:lpstr>PowerPoint Presentation</vt:lpstr>
      <vt:lpstr>PowerPoint Presentation</vt:lpstr>
      <vt:lpstr>PowerPoint Presentation</vt:lpstr>
      <vt:lpstr>Project Goals</vt:lpstr>
      <vt:lpstr>Diagnostic Dashboard</vt:lpstr>
      <vt:lpstr>Information Extracted</vt:lpstr>
      <vt:lpstr>Diagnosis</vt:lpstr>
      <vt:lpstr>PowerPoint Presentation</vt:lpstr>
      <vt:lpstr>Future Work</vt:lpstr>
      <vt:lpstr>PowerPoint Presentation</vt:lpstr>
      <vt:lpstr>PowerPoint Presentation</vt:lpstr>
      <vt:lpstr>‘Missing Zoonoses’</vt:lpstr>
      <vt:lpstr>PowerPoint Presentation</vt:lpstr>
      <vt:lpstr>PowerPoint Presentation</vt:lpstr>
      <vt:lpstr>Viral Ranking Project</vt:lpstr>
      <vt:lpstr>Bat SARS-related CoVs China</vt:lpstr>
      <vt:lpstr>Viral Evolution and Risk along the bat trade/wildlife value chain</vt:lpstr>
      <vt:lpstr>Risk Analysis for Wildlife Trade</vt:lpstr>
      <vt:lpstr>Analytics to support Mitigation </vt:lpstr>
      <vt:lpstr>Examples of scenario projects</vt:lpstr>
      <vt:lpstr>Economic analysis: Emergence</vt:lpstr>
      <vt:lpstr>PowerPoint Presentation</vt:lpstr>
      <vt:lpstr>Economic analysis: Spread</vt:lpstr>
      <vt:lpstr>Funding Support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Anthony Ramos</dc:creator>
  <cp:lastModifiedBy>Andrew Huff</cp:lastModifiedBy>
  <cp:revision>714</cp:revision>
  <cp:lastPrinted>2013-10-08T19:32:32Z</cp:lastPrinted>
  <dcterms:created xsi:type="dcterms:W3CDTF">2012-09-10T19:24:40Z</dcterms:created>
  <dcterms:modified xsi:type="dcterms:W3CDTF">2015-12-18T21:59:57Z</dcterms:modified>
</cp:coreProperties>
</file>